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118" r:id="rId1"/>
    <p:sldMasterId id="2147484123" r:id="rId2"/>
    <p:sldMasterId id="2147484137" r:id="rId3"/>
    <p:sldMasterId id="2147484142" r:id="rId4"/>
  </p:sldMasterIdLst>
  <p:notesMasterIdLst>
    <p:notesMasterId r:id="rId36"/>
  </p:notesMasterIdLst>
  <p:handoutMasterIdLst>
    <p:handoutMasterId r:id="rId37"/>
  </p:handoutMasterIdLst>
  <p:sldIdLst>
    <p:sldId id="382" r:id="rId5"/>
    <p:sldId id="384" r:id="rId6"/>
    <p:sldId id="262" r:id="rId7"/>
    <p:sldId id="340" r:id="rId8"/>
    <p:sldId id="417" r:id="rId9"/>
    <p:sldId id="402" r:id="rId10"/>
    <p:sldId id="403" r:id="rId11"/>
    <p:sldId id="404" r:id="rId12"/>
    <p:sldId id="407" r:id="rId13"/>
    <p:sldId id="408" r:id="rId14"/>
    <p:sldId id="409" r:id="rId15"/>
    <p:sldId id="410" r:id="rId16"/>
    <p:sldId id="411" r:id="rId17"/>
    <p:sldId id="412" r:id="rId18"/>
    <p:sldId id="413" r:id="rId19"/>
    <p:sldId id="414" r:id="rId20"/>
    <p:sldId id="406" r:id="rId21"/>
    <p:sldId id="418" r:id="rId22"/>
    <p:sldId id="398" r:id="rId23"/>
    <p:sldId id="421" r:id="rId24"/>
    <p:sldId id="422" r:id="rId25"/>
    <p:sldId id="419" r:id="rId26"/>
    <p:sldId id="400" r:id="rId27"/>
    <p:sldId id="399" r:id="rId28"/>
    <p:sldId id="420" r:id="rId29"/>
    <p:sldId id="385" r:id="rId30"/>
    <p:sldId id="416" r:id="rId31"/>
    <p:sldId id="383" r:id="rId32"/>
    <p:sldId id="386" r:id="rId33"/>
    <p:sldId id="387" r:id="rId34"/>
    <p:sldId id="339" r:id="rId35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83" autoAdjust="0"/>
  </p:normalViewPr>
  <p:slideViewPr>
    <p:cSldViewPr>
      <p:cViewPr>
        <p:scale>
          <a:sx n="120" d="100"/>
          <a:sy n="120" d="100"/>
        </p:scale>
        <p:origin x="-16" y="-3664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BA9CB-BE30-1C45-84E9-5B62B92B0AD3}" type="datetimeFigureOut">
              <a:rPr lang="en-US" smtClean="0"/>
              <a:t>14/03/15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E2A1A-9AB7-ED46-8323-4880CA95D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94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14/03/15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level, but ‘zooming</a:t>
            </a:r>
            <a:r>
              <a:rPr lang="en-US" baseline="0" dirty="0" smtClean="0"/>
              <a:t> in’ from last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~20 min</a:t>
            </a:r>
          </a:p>
          <a:p>
            <a:r>
              <a:rPr lang="en-US" dirty="0" smtClean="0"/>
              <a:t>Q:</a:t>
            </a:r>
            <a:r>
              <a:rPr lang="en-US" baseline="0" dirty="0" smtClean="0"/>
              <a:t> </a:t>
            </a:r>
            <a:r>
              <a:rPr lang="en-US" dirty="0" smtClean="0"/>
              <a:t>what</a:t>
            </a:r>
            <a:r>
              <a:rPr lang="en-US" baseline="0" dirty="0" smtClean="0"/>
              <a:t> do you think of the math we saw?</a:t>
            </a:r>
            <a:endParaRPr lang="en-US" dirty="0" smtClean="0"/>
          </a:p>
          <a:p>
            <a:r>
              <a:rPr lang="en-US" dirty="0" smtClean="0"/>
              <a:t>Q:</a:t>
            </a:r>
            <a:r>
              <a:rPr lang="en-US" baseline="0" dirty="0" smtClean="0"/>
              <a:t> how do you like using R?</a:t>
            </a:r>
          </a:p>
          <a:p>
            <a:r>
              <a:rPr lang="en-US" baseline="0" dirty="0" smtClean="0"/>
              <a:t>Q: does anything seem mysterious?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Note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awk</a:t>
            </a:r>
            <a:r>
              <a:rPr lang="en-US" baseline="0" dirty="0" smtClean="0"/>
              <a:t> example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tutorial this </a:t>
            </a:r>
            <a:r>
              <a:rPr lang="en-US" dirty="0" err="1" smtClean="0"/>
              <a:t>wkd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Note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awk</a:t>
            </a:r>
            <a:r>
              <a:rPr lang="en-US" baseline="0" dirty="0" smtClean="0"/>
              <a:t> example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tutorial this </a:t>
            </a:r>
            <a:r>
              <a:rPr lang="en-US" dirty="0" err="1" smtClean="0"/>
              <a:t>wkd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level, but ‘zooming</a:t>
            </a:r>
            <a:r>
              <a:rPr lang="en-US" baseline="0" dirty="0" smtClean="0"/>
              <a:t> in’ from last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 after this!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87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level, but ‘zooming</a:t>
            </a:r>
            <a:r>
              <a:rPr lang="en-US" baseline="0" dirty="0" smtClean="0"/>
              <a:t> in’ from last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em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emf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emf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x-none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>
          <a:xfrm>
            <a:off x="8650288" y="530225"/>
            <a:ext cx="254000" cy="311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>
          <a:xfrm>
            <a:off x="8650288" y="530225"/>
            <a:ext cx="254000" cy="311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x-none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x-none" noProof="0" smtClean="0">
                <a:sym typeface="News706 BT" charset="0"/>
              </a:rPr>
              <a:t>Click icon to add chart</a:t>
            </a:r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x-none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154" y="4873202"/>
            <a:ext cx="2184718" cy="279929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14/03/15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99051" y="4873202"/>
            <a:ext cx="2964974" cy="2799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31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x-none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x-none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x-none" noProof="0" smtClean="0">
                <a:sym typeface="News706 BT" charset="0"/>
              </a:rPr>
              <a:t>Click icon to add chart</a:t>
            </a:r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x-none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30225"/>
            <a:ext cx="254000" cy="311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30225"/>
            <a:ext cx="254000" cy="311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30225"/>
            <a:ext cx="254000" cy="311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30225"/>
            <a:ext cx="254000" cy="311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2.xml"/><Relationship Id="rId17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theme" Target="../theme/theme3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1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100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1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211138"/>
            <a:ext cx="8426450" cy="665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  <p:sldLayoutId id="2147484103" r:id="rId13"/>
    <p:sldLayoutId id="2147484104" r:id="rId14"/>
    <p:sldLayoutId id="2147484105" r:id="rId15"/>
    <p:sldLayoutId id="2147484106" r:id="rId16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211138"/>
            <a:ext cx="8426450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227138"/>
            <a:ext cx="8426450" cy="3470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4" r:id="rId1"/>
    <p:sldLayoutId id="2147484125" r:id="rId2"/>
    <p:sldLayoutId id="2147484126" r:id="rId3"/>
    <p:sldLayoutId id="2147484127" r:id="rId4"/>
    <p:sldLayoutId id="2147484128" r:id="rId5"/>
    <p:sldLayoutId id="2147484129" r:id="rId6"/>
    <p:sldLayoutId id="2147484130" r:id="rId7"/>
    <p:sldLayoutId id="2147484131" r:id="rId8"/>
    <p:sldLayoutId id="2147484132" r:id="rId9"/>
    <p:sldLayoutId id="2147484133" r:id="rId10"/>
    <p:sldLayoutId id="2147484134" r:id="rId11"/>
    <p:sldLayoutId id="2147484135" r:id="rId12"/>
    <p:sldLayoutId id="2147484136" r:id="rId13"/>
    <p:sldLayoutId id="2147484158" r:id="rId14"/>
    <p:sldLayoutId id="2147484159" r:id="rId15"/>
    <p:sldLayoutId id="2147484160" r:id="rId16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1" fontAlgn="base" hangingPunct="1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100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1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211138"/>
            <a:ext cx="8426450" cy="665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38" r:id="rId1"/>
    <p:sldLayoutId id="2147484139" r:id="rId2"/>
    <p:sldLayoutId id="2147484140" r:id="rId3"/>
    <p:sldLayoutId id="2147484141" r:id="rId4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211138"/>
            <a:ext cx="8426450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227138"/>
            <a:ext cx="8426450" cy="3470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44" r:id="rId2"/>
    <p:sldLayoutId id="2147484145" r:id="rId3"/>
    <p:sldLayoutId id="2147484146" r:id="rId4"/>
    <p:sldLayoutId id="2147484147" r:id="rId5"/>
    <p:sldLayoutId id="2147484148" r:id="rId6"/>
    <p:sldLayoutId id="2147484149" r:id="rId7"/>
    <p:sldLayoutId id="2147484150" r:id="rId8"/>
    <p:sldLayoutId id="2147484151" r:id="rId9"/>
    <p:sldLayoutId id="2147484152" r:id="rId10"/>
    <p:sldLayoutId id="2147484153" r:id="rId11"/>
    <p:sldLayoutId id="2147484154" r:id="rId12"/>
    <p:sldLayoutId id="2147484155" r:id="rId13"/>
    <p:sldLayoutId id="2147484156" r:id="rId14"/>
    <p:sldLayoutId id="2147484157" r:id="rId15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1" fontAlgn="base" hangingPunct="1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kapeli.com/dash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ambard/learnxinyminutes-docs/blob/master/python.html.markdown" TargetMode="External"/><Relationship Id="rId4" Type="http://schemas.openxmlformats.org/officeDocument/2006/relationships/hyperlink" Target="http://learnpythonthehardway.org/" TargetMode="External"/><Relationship Id="rId5" Type="http://schemas.openxmlformats.org/officeDocument/2006/relationships/hyperlink" Target="http://www.learnpython.org/" TargetMode="External"/><Relationship Id="rId6" Type="http://schemas.openxmlformats.org/officeDocument/2006/relationships/hyperlink" Target="https://docs.python.org/2/tutorial/" TargetMode="External"/><Relationship Id="rId7" Type="http://schemas.openxmlformats.org/officeDocument/2006/relationships/hyperlink" Target="https://try.github.io/levels/1/challenges/1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562100"/>
            <a:ext cx="8469313" cy="28956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INTRO </a:t>
            </a:r>
            <a:r>
              <a:rPr lang="en-US" sz="6000" dirty="0" smtClean="0"/>
              <a:t>to</a:t>
            </a:r>
            <a:r>
              <a:rPr lang="en-US" sz="9000" dirty="0" smtClean="0"/>
              <a:t> DATA SCIENCE</a:t>
            </a:r>
            <a:br>
              <a:rPr lang="en-US" sz="9000" dirty="0" smtClean="0"/>
            </a:br>
            <a:r>
              <a:rPr lang="en-US" sz="5000" dirty="0" smtClean="0"/>
              <a:t>Lecture 2: </a:t>
            </a:r>
            <a:r>
              <a:rPr lang="en-US" sz="5000" dirty="0" smtClean="0"/>
              <a:t>Data science in python</a:t>
            </a:r>
            <a:endParaRPr lang="en-US" sz="5000" dirty="0"/>
          </a:p>
        </p:txBody>
      </p:sp>
      <p:sp>
        <p:nvSpPr>
          <p:cNvPr id="18435" name="Subtitle 3"/>
          <p:cNvSpPr>
            <a:spLocks noGrp="1"/>
          </p:cNvSpPr>
          <p:nvPr>
            <p:ph type="subTitle" idx="1"/>
          </p:nvPr>
        </p:nvSpPr>
        <p:spPr bwMode="auto">
          <a:xfrm>
            <a:off x="392113" y="4152900"/>
            <a:ext cx="6553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sz="1600" dirty="0" smtClean="0">
                <a:latin typeface="PFDinTextCompPro-Italic"/>
                <a:ea typeface="ヒラギノ角ゴ ProN W3" charset="0"/>
                <a:cs typeface="PFDinTextCompPro-Italic"/>
              </a:rPr>
              <a:t>Anthony </a:t>
            </a:r>
            <a:r>
              <a:rPr lang="en-US" sz="1600" dirty="0" err="1" smtClean="0">
                <a:latin typeface="PFDinTextCompPro-Italic"/>
                <a:ea typeface="ヒラギノ角ゴ ProN W3" charset="0"/>
                <a:cs typeface="PFDinTextCompPro-Italic"/>
              </a:rPr>
              <a:t>Erlinger</a:t>
            </a:r>
            <a:endParaRPr lang="en-US" sz="1600" dirty="0" smtClean="0">
              <a:latin typeface="PFDinTextCompPro-Italic"/>
              <a:ea typeface="ヒラギノ角ゴ ProN W3" charset="0"/>
              <a:cs typeface="PFDinTextCompPro-Italic"/>
            </a:endParaRPr>
          </a:p>
          <a:p>
            <a:pPr>
              <a:lnSpc>
                <a:spcPct val="100000"/>
              </a:lnSpc>
            </a:pPr>
            <a:r>
              <a:rPr lang="en-US" sz="1600" dirty="0" smtClean="0">
                <a:latin typeface="PFDinTextCompPro-Italic"/>
                <a:ea typeface="ヒラギノ角ゴ ProN W3" charset="0"/>
                <a:cs typeface="PFDinTextCompPro-Italic"/>
              </a:rPr>
              <a:t>DAT 20</a:t>
            </a:r>
          </a:p>
          <a:p>
            <a:pPr>
              <a:lnSpc>
                <a:spcPct val="100000"/>
              </a:lnSpc>
            </a:pPr>
            <a:r>
              <a:rPr lang="en-US" sz="1600" dirty="0" smtClean="0">
                <a:latin typeface="PFDinTextCompPro-Italic"/>
                <a:ea typeface="ヒラギノ角ゴ ProN W3" charset="0"/>
                <a:cs typeface="PFDinTextCompPro-Italic"/>
              </a:rPr>
              <a:t>3/17/15</a:t>
            </a:r>
            <a:endParaRPr sz="1600" dirty="0">
              <a:latin typeface="PFDinTextCompPro-Italic"/>
              <a:ea typeface="ヒラギノ角ゴ ProN W3" charset="0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25726565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0537" y="2019300"/>
            <a:ext cx="8469243" cy="11269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II. </a:t>
            </a:r>
            <a:r>
              <a:rPr lang="en-US" dirty="0" smtClean="0"/>
              <a:t>Contributing on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132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Forking a repo on GitHub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154" y="1109980"/>
            <a:ext cx="8426768" cy="3738880"/>
          </a:xfrm>
        </p:spPr>
        <p:txBody>
          <a:bodyPr>
            <a:normAutofit/>
          </a:bodyPr>
          <a:lstStyle/>
          <a:p>
            <a:r>
              <a:rPr lang="en-US" u="sng" dirty="0" smtClean="0"/>
              <a:t>What is forking?</a:t>
            </a:r>
          </a:p>
          <a:p>
            <a:pPr lvl="1"/>
            <a:r>
              <a:rPr lang="en-US" dirty="0" smtClean="0"/>
              <a:t>Copy a repo to your account (including history)</a:t>
            </a:r>
          </a:p>
          <a:p>
            <a:pPr lvl="1"/>
            <a:r>
              <a:rPr lang="en-US" dirty="0" smtClean="0"/>
              <a:t>Does not stay in sync with the “upstream”</a:t>
            </a:r>
          </a:p>
          <a:p>
            <a:pPr lvl="1"/>
            <a:r>
              <a:rPr lang="en-US" dirty="0" smtClean="0"/>
              <a:t>Do </a:t>
            </a:r>
            <a:r>
              <a:rPr lang="en-US" dirty="0"/>
              <a:t>it!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</a:t>
            </a:r>
            <a:r>
              <a:rPr lang="en-US" dirty="0"/>
              <a:t>-students/</a:t>
            </a:r>
            <a:r>
              <a:rPr lang="en-US" dirty="0" smtClean="0"/>
              <a:t>DAT_20_NYC</a:t>
            </a:r>
            <a:br>
              <a:rPr lang="en-US" dirty="0" smtClean="0"/>
            </a:br>
            <a:endParaRPr lang="en-US" dirty="0" smtClean="0"/>
          </a:p>
          <a:p>
            <a:r>
              <a:rPr lang="en-US" u="sng" dirty="0" smtClean="0"/>
              <a:t>Why fork?</a:t>
            </a:r>
          </a:p>
          <a:p>
            <a:pPr lvl="1"/>
            <a:r>
              <a:rPr lang="en-US" dirty="0" smtClean="0"/>
              <a:t>You </a:t>
            </a:r>
            <a:r>
              <a:rPr lang="en-US" dirty="0" smtClean="0"/>
              <a:t>want to make modifications</a:t>
            </a:r>
          </a:p>
          <a:p>
            <a:pPr lvl="1"/>
            <a:r>
              <a:rPr lang="en-US" dirty="0" smtClean="0"/>
              <a:t>You want to contribute to the </a:t>
            </a:r>
            <a:r>
              <a:rPr lang="en-US" dirty="0" smtClean="0"/>
              <a:t>upstream</a:t>
            </a:r>
            <a:br>
              <a:rPr lang="en-US" dirty="0" smtClean="0"/>
            </a:br>
            <a:endParaRPr lang="en-US" dirty="0" smtClean="0"/>
          </a:p>
          <a:p>
            <a:r>
              <a:rPr lang="en-US" u="sng" dirty="0" smtClean="0"/>
              <a:t>Clone your fork: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C00000"/>
                </a:solidFill>
              </a:rPr>
              <a:t>git</a:t>
            </a:r>
            <a:r>
              <a:rPr lang="en-US" dirty="0" smtClean="0">
                <a:solidFill>
                  <a:srgbClr val="C00000"/>
                </a:solidFill>
              </a:rPr>
              <a:t> clone &lt;your URL&gt;</a:t>
            </a:r>
          </a:p>
          <a:p>
            <a:pPr lvl="1"/>
            <a:r>
              <a:rPr lang="en-US" dirty="0" smtClean="0"/>
              <a:t>Don’t clone inside your other local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30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GitHub flow for contributing</a:t>
            </a:r>
            <a:endParaRPr lang="en-US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31" y="1226820"/>
            <a:ext cx="7880588" cy="370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849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Contribute to </a:t>
            </a:r>
            <a:r>
              <a:rPr lang="en-US" dirty="0" smtClean="0"/>
              <a:t>DAT20-</a:t>
            </a:r>
            <a:r>
              <a:rPr lang="en-US" dirty="0" smtClean="0"/>
              <a:t>students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154" y="1226820"/>
            <a:ext cx="8426768" cy="368046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dirty="0" smtClean="0"/>
              <a:t>Create a subdirectory in </a:t>
            </a:r>
            <a:r>
              <a:rPr lang="en-US" dirty="0" smtClean="0"/>
              <a:t>DAT20/students </a:t>
            </a:r>
            <a:r>
              <a:rPr lang="en-US" dirty="0" smtClean="0"/>
              <a:t>with your first name (lowercase): </a:t>
            </a:r>
            <a:r>
              <a:rPr lang="en-US" dirty="0" err="1" smtClean="0">
                <a:solidFill>
                  <a:srgbClr val="C00000"/>
                </a:solidFill>
              </a:rPr>
              <a:t>mkdir</a:t>
            </a:r>
            <a:r>
              <a:rPr lang="en-US" dirty="0" smtClean="0">
                <a:solidFill>
                  <a:srgbClr val="C00000"/>
                </a:solidFill>
              </a:rPr>
              <a:t> &lt;name&gt;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Change to that subdirectory: </a:t>
            </a:r>
            <a:r>
              <a:rPr lang="en-US" dirty="0" smtClean="0">
                <a:solidFill>
                  <a:srgbClr val="C00000"/>
                </a:solidFill>
              </a:rPr>
              <a:t>cd &lt;name&gt;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Create a file named “</a:t>
            </a:r>
            <a:r>
              <a:rPr lang="en-US" dirty="0" err="1" smtClean="0"/>
              <a:t>about.md</a:t>
            </a:r>
            <a:r>
              <a:rPr lang="en-US" dirty="0" smtClean="0"/>
              <a:t>”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Write something using Markdown (optional)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Using </a:t>
            </a:r>
            <a:r>
              <a:rPr lang="en-US" dirty="0" err="1" smtClean="0"/>
              <a:t>Git</a:t>
            </a:r>
            <a:r>
              <a:rPr lang="en-US" dirty="0" smtClean="0"/>
              <a:t>: add, commit, push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Create a pull request: “I request that you pull changes from my repo into your repo”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2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GitHub flow for syncing a fork</a:t>
            </a:r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461" y="993140"/>
            <a:ext cx="6320076" cy="3605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69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 your “</a:t>
            </a:r>
            <a:r>
              <a:rPr lang="en-US" dirty="0" smtClean="0"/>
              <a:t>DAT_20_NYC” </a:t>
            </a:r>
            <a:r>
              <a:rPr lang="en-US" dirty="0" smtClean="0"/>
              <a:t>fork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154" y="1226820"/>
            <a:ext cx="8426768" cy="3622040"/>
          </a:xfrm>
        </p:spPr>
        <p:txBody>
          <a:bodyPr>
            <a:normAutofit/>
          </a:bodyPr>
          <a:lstStyle/>
          <a:p>
            <a:r>
              <a:rPr lang="en-US" dirty="0" smtClean="0"/>
              <a:t>Files have been added to </a:t>
            </a:r>
            <a:r>
              <a:rPr lang="en-US" dirty="0" smtClean="0"/>
              <a:t>DAT_20_NYC</a:t>
            </a:r>
            <a:endParaRPr lang="en-US" dirty="0" smtClean="0"/>
          </a:p>
          <a:p>
            <a:r>
              <a:rPr lang="en-US" dirty="0" smtClean="0"/>
              <a:t>Add an “upstream” remote (one-time operation):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>
                <a:solidFill>
                  <a:srgbClr val="C00000"/>
                </a:solidFill>
              </a:rPr>
              <a:t>git</a:t>
            </a:r>
            <a:r>
              <a:rPr lang="en-US" dirty="0" smtClean="0">
                <a:solidFill>
                  <a:srgbClr val="C00000"/>
                </a:solidFill>
              </a:rPr>
              <a:t> remote add upstream </a:t>
            </a:r>
            <a:r>
              <a:rPr lang="en-US" dirty="0" smtClean="0">
                <a:solidFill>
                  <a:srgbClr val="C00000"/>
                </a:solidFill>
              </a:rPr>
              <a:t>&lt;</a:t>
            </a:r>
            <a:r>
              <a:rPr lang="en-US" dirty="0" err="1" smtClean="0">
                <a:solidFill>
                  <a:srgbClr val="C00000"/>
                </a:solidFill>
              </a:rPr>
              <a:t>github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url</a:t>
            </a:r>
            <a:r>
              <a:rPr lang="en-US" dirty="0" smtClean="0">
                <a:solidFill>
                  <a:srgbClr val="C00000"/>
                </a:solidFill>
              </a:rPr>
              <a:t>&gt;</a:t>
            </a:r>
            <a:endParaRPr lang="en-US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/>
              <a:t>Check that it worked: </a:t>
            </a:r>
            <a:r>
              <a:rPr lang="en-US" dirty="0" err="1" smtClean="0">
                <a:solidFill>
                  <a:srgbClr val="C00000"/>
                </a:solidFill>
              </a:rPr>
              <a:t>git</a:t>
            </a:r>
            <a:r>
              <a:rPr lang="en-US" dirty="0" smtClean="0">
                <a:solidFill>
                  <a:srgbClr val="C00000"/>
                </a:solidFill>
              </a:rPr>
              <a:t> remote </a:t>
            </a:r>
            <a:r>
              <a:rPr lang="en-US" dirty="0">
                <a:solidFill>
                  <a:srgbClr val="C00000"/>
                </a:solidFill>
              </a:rPr>
              <a:t>-</a:t>
            </a:r>
            <a:r>
              <a:rPr lang="en-US" dirty="0" smtClean="0">
                <a:solidFill>
                  <a:srgbClr val="C00000"/>
                </a:solidFill>
              </a:rPr>
              <a:t>v</a:t>
            </a:r>
          </a:p>
          <a:p>
            <a:r>
              <a:rPr lang="en-US" dirty="0" smtClean="0"/>
              <a:t>Pull the changes from the upstream:</a:t>
            </a:r>
          </a:p>
          <a:p>
            <a:pPr lvl="1"/>
            <a:r>
              <a:rPr lang="en-US" dirty="0" smtClean="0"/>
              <a:t>Like updating your local files from </a:t>
            </a:r>
            <a:r>
              <a:rPr lang="en-US" dirty="0" err="1" smtClean="0"/>
              <a:t>Dropbox</a:t>
            </a:r>
            <a:endParaRPr lang="en-US" dirty="0" smtClean="0"/>
          </a:p>
          <a:p>
            <a:pPr lvl="1"/>
            <a:r>
              <a:rPr lang="en-US" dirty="0" smtClean="0"/>
              <a:t> </a:t>
            </a:r>
            <a:r>
              <a:rPr lang="en-US" dirty="0" err="1" smtClean="0">
                <a:solidFill>
                  <a:srgbClr val="C00000"/>
                </a:solidFill>
              </a:rPr>
              <a:t>git</a:t>
            </a:r>
            <a:r>
              <a:rPr lang="en-US" dirty="0" smtClean="0">
                <a:solidFill>
                  <a:srgbClr val="C00000"/>
                </a:solidFill>
              </a:rPr>
              <a:t> pull upstream master</a:t>
            </a:r>
          </a:p>
          <a:p>
            <a:pPr lvl="1"/>
            <a:r>
              <a:rPr lang="en-US" dirty="0" smtClean="0"/>
              <a:t>Pull = fetch + merge (basically)</a:t>
            </a:r>
          </a:p>
          <a:p>
            <a:r>
              <a:rPr lang="en-US" dirty="0"/>
              <a:t>Push </a:t>
            </a:r>
            <a:r>
              <a:rPr lang="en-US" dirty="0" smtClean="0"/>
              <a:t>the changes </a:t>
            </a:r>
            <a:r>
              <a:rPr lang="en-US" dirty="0"/>
              <a:t>up to </a:t>
            </a:r>
            <a:r>
              <a:rPr lang="en-US" dirty="0" err="1"/>
              <a:t>GitHub</a:t>
            </a:r>
            <a:r>
              <a:rPr lang="en-US" dirty="0"/>
              <a:t> (optional):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>
                <a:solidFill>
                  <a:srgbClr val="C00000"/>
                </a:solidFill>
              </a:rPr>
              <a:t>git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push origin </a:t>
            </a:r>
            <a:r>
              <a:rPr lang="en-US" dirty="0" smtClean="0">
                <a:solidFill>
                  <a:srgbClr val="C00000"/>
                </a:solidFill>
              </a:rPr>
              <a:t>master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405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Recipe for submitting homework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154" y="1109980"/>
            <a:ext cx="8426768" cy="373888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Navigate to </a:t>
            </a:r>
            <a:r>
              <a:rPr lang="en-US" dirty="0" smtClean="0"/>
              <a:t>DAT_20_NYC </a:t>
            </a:r>
            <a:r>
              <a:rPr lang="en-US" dirty="0"/>
              <a:t>(locally)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 err="1" smtClean="0">
                <a:solidFill>
                  <a:srgbClr val="C00000"/>
                </a:solidFill>
              </a:rPr>
              <a:t>git</a:t>
            </a:r>
            <a:r>
              <a:rPr lang="en-US" dirty="0" smtClean="0">
                <a:solidFill>
                  <a:srgbClr val="C00000"/>
                </a:solidFill>
              </a:rPr>
              <a:t> pull upstream master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your homework file(s) to your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 err="1" smtClean="0">
                <a:solidFill>
                  <a:srgbClr val="C00000"/>
                </a:solidFill>
                <a:latin typeface="Courier"/>
                <a:cs typeface="Courier"/>
              </a:rPr>
              <a:t>git</a:t>
            </a:r>
            <a:r>
              <a:rPr lang="en-US" dirty="0" smtClean="0">
                <a:solidFill>
                  <a:srgbClr val="C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Courier"/>
                <a:cs typeface="Courier"/>
              </a:rPr>
              <a:t>add .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cs typeface="Courier"/>
              </a:rPr>
              <a:t>or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solidFill>
                  <a:srgbClr val="C00000"/>
                </a:solidFill>
                <a:latin typeface="Courier"/>
                <a:cs typeface="Courier"/>
              </a:rPr>
              <a:t>git</a:t>
            </a:r>
            <a:r>
              <a:rPr lang="en-US" dirty="0" smtClean="0">
                <a:solidFill>
                  <a:srgbClr val="C00000"/>
                </a:solidFill>
                <a:latin typeface="Courier"/>
                <a:cs typeface="Courier"/>
              </a:rPr>
              <a:t> add &lt;filename&gt;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solidFill>
                  <a:srgbClr val="C00000"/>
                </a:solidFill>
                <a:latin typeface="Courier"/>
                <a:cs typeface="Courier"/>
              </a:rPr>
              <a:t>git</a:t>
            </a:r>
            <a:r>
              <a:rPr lang="en-US" dirty="0" smtClean="0">
                <a:solidFill>
                  <a:srgbClr val="C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Courier"/>
                <a:cs typeface="Courier"/>
              </a:rPr>
              <a:t>status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solidFill>
                  <a:srgbClr val="C00000"/>
                </a:solidFill>
                <a:latin typeface="Courier"/>
                <a:cs typeface="Courier"/>
              </a:rPr>
              <a:t>git</a:t>
            </a:r>
            <a:r>
              <a:rPr lang="en-US" dirty="0" smtClean="0">
                <a:solidFill>
                  <a:srgbClr val="C00000"/>
                </a:solidFill>
                <a:latin typeface="Courier"/>
                <a:cs typeface="Courier"/>
              </a:rPr>
              <a:t> commit -m “message”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solidFill>
                  <a:srgbClr val="C00000"/>
                </a:solidFill>
                <a:latin typeface="Courier"/>
                <a:cs typeface="Courier"/>
              </a:rPr>
              <a:t>git</a:t>
            </a:r>
            <a:r>
              <a:rPr lang="en-US" dirty="0" smtClean="0">
                <a:solidFill>
                  <a:srgbClr val="C00000"/>
                </a:solidFill>
                <a:latin typeface="Courier"/>
                <a:cs typeface="Courier"/>
              </a:rPr>
              <a:t> push origin master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</a:t>
            </a:r>
            <a:r>
              <a:rPr lang="en-US" dirty="0" err="1" smtClean="0"/>
              <a:t>GitHub</a:t>
            </a:r>
            <a:r>
              <a:rPr lang="en-US" dirty="0" smtClean="0"/>
              <a:t> pull request (from your fork)</a:t>
            </a:r>
          </a:p>
        </p:txBody>
      </p:sp>
    </p:spTree>
    <p:extLst>
      <p:ext uri="{BB962C8B-B14F-4D97-AF65-F5344CB8AC3E}">
        <p14:creationId xmlns:p14="http://schemas.microsoft.com/office/powerpoint/2010/main" val="3796687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66700"/>
            <a:ext cx="8426450" cy="8763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BASIC MARKDOWN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154" y="1028700"/>
            <a:ext cx="8426768" cy="4038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Easy-to-read, easy-to-write markup language</a:t>
            </a:r>
          </a:p>
          <a:p>
            <a:r>
              <a:rPr lang="en-US" sz="1800" dirty="0" smtClean="0"/>
              <a:t>Renders to multiple formats (HTML, PDF, etc.)</a:t>
            </a:r>
            <a:endParaRPr lang="en-US" sz="1800" dirty="0" smtClean="0"/>
          </a:p>
          <a:p>
            <a:r>
              <a:rPr lang="en-US" sz="1800" dirty="0" smtClean="0"/>
              <a:t>Many implementations (aka “flavors”)</a:t>
            </a:r>
          </a:p>
          <a:p>
            <a:r>
              <a:rPr lang="en-US" sz="1800" dirty="0" smtClean="0"/>
              <a:t>Let’s edit </a:t>
            </a:r>
            <a:r>
              <a:rPr lang="en-US" sz="1800" dirty="0" err="1"/>
              <a:t>README.md</a:t>
            </a:r>
            <a:r>
              <a:rPr lang="en-US" sz="1800" dirty="0"/>
              <a:t> using </a:t>
            </a:r>
            <a:r>
              <a:rPr lang="en-US" sz="1800" dirty="0" err="1" smtClean="0"/>
              <a:t>GitHub</a:t>
            </a:r>
            <a:r>
              <a:rPr lang="en-US" sz="1800" dirty="0" smtClean="0"/>
              <a:t>! </a:t>
            </a:r>
            <a:br>
              <a:rPr lang="en-US" sz="1800" dirty="0" smtClean="0"/>
            </a:br>
            <a:r>
              <a:rPr lang="en-US" sz="1800" dirty="0" smtClean="0"/>
              <a:t>   </a:t>
            </a:r>
            <a:r>
              <a:rPr lang="en-US" sz="1600" dirty="0" smtClean="0"/>
              <a:t>(</a:t>
            </a:r>
            <a:r>
              <a:rPr lang="en-US" sz="1600" dirty="0">
                <a:latin typeface="Courier"/>
                <a:cs typeface="Courier"/>
              </a:rPr>
              <a:t>Lectures/lesson02/exercises</a:t>
            </a:r>
            <a:r>
              <a:rPr lang="en-US" sz="1600" dirty="0" smtClean="0">
                <a:latin typeface="Courier"/>
                <a:cs typeface="Courier"/>
              </a:rPr>
              <a:t>/</a:t>
            </a:r>
            <a:r>
              <a:rPr lang="en-US" sz="1600" dirty="0" err="1" smtClean="0">
                <a:latin typeface="Courier"/>
                <a:cs typeface="Courier"/>
              </a:rPr>
              <a:t>Readme.md</a:t>
            </a:r>
            <a:r>
              <a:rPr lang="en-US" sz="1600" dirty="0" smtClean="0"/>
              <a:t>)</a:t>
            </a:r>
            <a:endParaRPr lang="en-US" sz="1600" dirty="0"/>
          </a:p>
          <a:p>
            <a:r>
              <a:rPr lang="en-US" sz="1800" dirty="0" smtClean="0"/>
              <a:t>Common syntax:</a:t>
            </a:r>
          </a:p>
          <a:p>
            <a:pPr lvl="1"/>
            <a:r>
              <a:rPr lang="en-US" sz="1200" dirty="0" smtClean="0"/>
              <a:t>## Header size 2</a:t>
            </a:r>
          </a:p>
          <a:p>
            <a:pPr lvl="1"/>
            <a:r>
              <a:rPr lang="en-US" sz="1200" dirty="0" smtClean="0"/>
              <a:t>*italics* and **bold**</a:t>
            </a:r>
          </a:p>
          <a:p>
            <a:pPr lvl="1"/>
            <a:r>
              <a:rPr lang="en-US" sz="1200" dirty="0" smtClean="0"/>
              <a:t>[link to </a:t>
            </a:r>
            <a:r>
              <a:rPr lang="en-US" sz="1200" dirty="0" err="1" smtClean="0"/>
              <a:t>GitHub</a:t>
            </a:r>
            <a:r>
              <a:rPr lang="en-US" sz="1200" dirty="0" smtClean="0"/>
              <a:t>](https://</a:t>
            </a:r>
            <a:r>
              <a:rPr lang="en-US" sz="1200" dirty="0" err="1" smtClean="0"/>
              <a:t>github.com</a:t>
            </a:r>
            <a:r>
              <a:rPr lang="en-US" sz="1200" dirty="0" smtClean="0"/>
              <a:t>)</a:t>
            </a:r>
          </a:p>
          <a:p>
            <a:pPr lvl="1"/>
            <a:r>
              <a:rPr lang="en-US" sz="1200" dirty="0" smtClean="0"/>
              <a:t>* bullet</a:t>
            </a:r>
          </a:p>
          <a:p>
            <a:pPr lvl="1"/>
            <a:r>
              <a:rPr lang="en-US" sz="1200" dirty="0" smtClean="0"/>
              <a:t>`inline code` and ```code blocks```</a:t>
            </a:r>
          </a:p>
          <a:p>
            <a:r>
              <a:rPr lang="en-US" sz="1800" dirty="0" smtClean="0"/>
              <a:t>Valid HTML can also be </a:t>
            </a:r>
            <a:r>
              <a:rPr lang="en-US" sz="1800" dirty="0" smtClean="0"/>
              <a:t>embedded within </a:t>
            </a:r>
            <a:r>
              <a:rPr lang="en-US" sz="1800" dirty="0" smtClean="0"/>
              <a:t>Markdown</a:t>
            </a:r>
          </a:p>
        </p:txBody>
      </p:sp>
    </p:spTree>
    <p:extLst>
      <p:ext uri="{BB962C8B-B14F-4D97-AF65-F5344CB8AC3E}">
        <p14:creationId xmlns:p14="http://schemas.microsoft.com/office/powerpoint/2010/main" val="129752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028700"/>
            <a:ext cx="8469313" cy="28956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III. Hello Python</a:t>
            </a:r>
            <a:endParaRPr lang="en-US" sz="5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68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ts val="2448"/>
              </a:lnSpc>
              <a:defRPr/>
            </a:pPr>
            <a:r>
              <a:rPr lang="en-US" sz="2400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Our toolset</a:t>
            </a:r>
            <a:endParaRPr lang="en-US" sz="2400" dirty="0" smtClean="0">
              <a:latin typeface="PFDinTextCompPro-Bold" charset="0"/>
              <a:ea typeface="ＭＳ Ｐゴシック" charset="0"/>
              <a:cs typeface="PFDinTextCompPro-Bold" charset="0"/>
              <a:sym typeface="PFDinTextCompPro-Bold" charset="0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sz="24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76337" y="1104900"/>
            <a:ext cx="77724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 smtClean="0">
                <a:latin typeface="+mn-lt"/>
              </a:rPr>
              <a:t>Python (2.7.x)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2000" b="1" dirty="0" err="1" smtClean="0">
                <a:latin typeface="+mn-lt"/>
              </a:rPr>
              <a:t>Numpy</a:t>
            </a:r>
            <a:r>
              <a:rPr lang="en-US" sz="2000" b="1" dirty="0" smtClean="0">
                <a:latin typeface="+mn-lt"/>
              </a:rPr>
              <a:t>:</a:t>
            </a:r>
            <a:r>
              <a:rPr lang="en-US" sz="2000" dirty="0" smtClean="0">
                <a:latin typeface="+mn-lt"/>
              </a:rPr>
              <a:t> Performing raw calculations on data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2000" b="1" dirty="0" smtClean="0">
                <a:latin typeface="+mn-lt"/>
              </a:rPr>
              <a:t>Pandas:</a:t>
            </a:r>
            <a:r>
              <a:rPr lang="en-US" sz="2000" dirty="0" smtClean="0">
                <a:latin typeface="+mn-lt"/>
              </a:rPr>
              <a:t> Querying, representing, and manipulating data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2000" b="1" dirty="0" err="1" smtClean="0">
                <a:latin typeface="+mn-lt"/>
              </a:rPr>
              <a:t>Matplotlib</a:t>
            </a:r>
            <a:r>
              <a:rPr lang="en-US" sz="2000" b="1" dirty="0" smtClean="0">
                <a:latin typeface="+mn-lt"/>
              </a:rPr>
              <a:t>:</a:t>
            </a:r>
            <a:r>
              <a:rPr lang="en-US" sz="2000" dirty="0" smtClean="0">
                <a:latin typeface="+mn-lt"/>
              </a:rPr>
              <a:t> Visualizing data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2000" b="1" dirty="0" err="1" smtClean="0">
                <a:latin typeface="+mn-lt"/>
              </a:rPr>
              <a:t>Statsmodels</a:t>
            </a:r>
            <a:r>
              <a:rPr lang="en-US" sz="2000" b="1" dirty="0" smtClean="0">
                <a:latin typeface="+mn-lt"/>
              </a:rPr>
              <a:t>:</a:t>
            </a:r>
            <a:r>
              <a:rPr lang="en-US" sz="2000" dirty="0" smtClean="0">
                <a:latin typeface="+mn-lt"/>
              </a:rPr>
              <a:t> Making statistical inferences from data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2000" b="1" dirty="0" err="1" smtClean="0">
                <a:latin typeface="+mn-lt"/>
              </a:rPr>
              <a:t>Scikit</a:t>
            </a:r>
            <a:r>
              <a:rPr lang="en-US" sz="2000" b="1" dirty="0" smtClean="0">
                <a:latin typeface="+mn-lt"/>
              </a:rPr>
              <a:t> Learn: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Learning from data and “model building”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2000" b="1" dirty="0" err="1" smtClean="0">
                <a:latin typeface="+mn-lt"/>
              </a:rPr>
              <a:t>IPython</a:t>
            </a:r>
            <a:r>
              <a:rPr lang="en-US" sz="2000" b="1" dirty="0" smtClean="0">
                <a:latin typeface="+mn-lt"/>
              </a:rPr>
              <a:t>:</a:t>
            </a:r>
            <a:r>
              <a:rPr lang="en-US" sz="2000" dirty="0" smtClean="0">
                <a:latin typeface="+mn-lt"/>
              </a:rPr>
              <a:t> Interacting with all of the above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" y="1147764"/>
            <a:ext cx="566736" cy="56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804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1811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ctr" anchorCtr="0" compatLnSpc="1">
            <a:prstTxWarp prst="textNoShape">
              <a:avLst/>
            </a:prstTxWarp>
            <a:normAutofit/>
          </a:bodyPr>
          <a:lstStyle/>
          <a:p>
            <a:pPr marL="84138">
              <a:lnSpc>
                <a:spcPct val="150000"/>
              </a:lnSpc>
              <a:defRPr/>
            </a:pPr>
            <a:r>
              <a:rPr lang="en-US" sz="36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- office hours</a:t>
            </a:r>
            <a:br>
              <a:rPr lang="en-US" sz="36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6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- syllabus updates</a:t>
            </a:r>
            <a:br>
              <a:rPr lang="en-US" sz="36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6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- Evaluation</a:t>
            </a:r>
            <a:br>
              <a:rPr lang="en-US" sz="36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6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- Projects!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pPr eaLnBrk="1" hangingPunct="1">
              <a:lnSpc>
                <a:spcPts val="2448"/>
              </a:lnSpc>
              <a:defRPr/>
            </a:pPr>
            <a:r>
              <a:rPr lang="en-US" sz="7200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announcements</a:t>
            </a:r>
            <a:endParaRPr lang="en-US" dirty="0" smtClean="0">
              <a:latin typeface="PFDinTextCompPro-Bold" charset="0"/>
              <a:ea typeface="ＭＳ Ｐゴシック" charset="0"/>
              <a:cs typeface="PFDinTextCompPro-Bold" charset="0"/>
              <a:sym typeface="PFDinTextCompPro-Bold" charset="0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45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ts val="2448"/>
              </a:lnSpc>
              <a:defRPr/>
            </a:pPr>
            <a:r>
              <a:rPr lang="en-US" sz="2400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Our toolset</a:t>
            </a:r>
            <a:endParaRPr lang="en-US" sz="2400" dirty="0" smtClean="0">
              <a:latin typeface="PFDinTextCompPro-Bold" charset="0"/>
              <a:ea typeface="ＭＳ Ｐゴシック" charset="0"/>
              <a:cs typeface="PFDinTextCompPro-Bold" charset="0"/>
              <a:sym typeface="PFDinTextCompPro-Bold" charset="0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sz="24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76337" y="1104900"/>
            <a:ext cx="77724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 smtClean="0">
                <a:latin typeface="+mn-lt"/>
              </a:rPr>
              <a:t>Python (2.7.x)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2000" b="1" dirty="0" err="1" smtClean="0">
                <a:latin typeface="+mn-lt"/>
              </a:rPr>
              <a:t>Numpy</a:t>
            </a:r>
            <a:r>
              <a:rPr lang="en-US" sz="2000" b="1" dirty="0" smtClean="0">
                <a:latin typeface="+mn-lt"/>
              </a:rPr>
              <a:t>:</a:t>
            </a:r>
            <a:r>
              <a:rPr lang="en-US" sz="2000" dirty="0" smtClean="0">
                <a:latin typeface="+mn-lt"/>
              </a:rPr>
              <a:t> Performing raw calculations on data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2000" b="1" dirty="0" smtClean="0">
                <a:latin typeface="+mn-lt"/>
              </a:rPr>
              <a:t>Pandas:</a:t>
            </a:r>
            <a:r>
              <a:rPr lang="en-US" sz="2000" dirty="0" smtClean="0">
                <a:latin typeface="+mn-lt"/>
              </a:rPr>
              <a:t> Querying, representing, and manipulating data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2000" b="1" dirty="0" err="1" smtClean="0">
                <a:latin typeface="+mn-lt"/>
              </a:rPr>
              <a:t>Matplotlib</a:t>
            </a:r>
            <a:r>
              <a:rPr lang="en-US" sz="2000" b="1" dirty="0" smtClean="0">
                <a:latin typeface="+mn-lt"/>
              </a:rPr>
              <a:t>:</a:t>
            </a:r>
            <a:r>
              <a:rPr lang="en-US" sz="2000" dirty="0" smtClean="0">
                <a:latin typeface="+mn-lt"/>
              </a:rPr>
              <a:t> Visualizing data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2000" b="1" dirty="0" err="1" smtClean="0">
                <a:latin typeface="+mn-lt"/>
              </a:rPr>
              <a:t>Statsmodels</a:t>
            </a:r>
            <a:r>
              <a:rPr lang="en-US" sz="2000" b="1" dirty="0" smtClean="0">
                <a:latin typeface="+mn-lt"/>
              </a:rPr>
              <a:t>:</a:t>
            </a:r>
            <a:r>
              <a:rPr lang="en-US" sz="2000" dirty="0" smtClean="0">
                <a:latin typeface="+mn-lt"/>
              </a:rPr>
              <a:t> Making statistical inferences from data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2000" b="1" dirty="0" err="1" smtClean="0">
                <a:latin typeface="+mn-lt"/>
              </a:rPr>
              <a:t>Scikit</a:t>
            </a:r>
            <a:r>
              <a:rPr lang="en-US" sz="2000" b="1" dirty="0" smtClean="0">
                <a:latin typeface="+mn-lt"/>
              </a:rPr>
              <a:t> Learn: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Learning from data and “model building”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2000" b="1" dirty="0" err="1" smtClean="0">
                <a:latin typeface="+mn-lt"/>
              </a:rPr>
              <a:t>IPython</a:t>
            </a:r>
            <a:r>
              <a:rPr lang="en-US" sz="2000" b="1" dirty="0" smtClean="0">
                <a:latin typeface="+mn-lt"/>
              </a:rPr>
              <a:t>:</a:t>
            </a:r>
            <a:r>
              <a:rPr lang="en-US" sz="2000" dirty="0" smtClean="0">
                <a:latin typeface="+mn-lt"/>
              </a:rPr>
              <a:t> Interacting with all of the above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" y="1147764"/>
            <a:ext cx="566736" cy="566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0537" y="38481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accent2"/>
                </a:solidFill>
                <a:latin typeface="+mn-lt"/>
              </a:rPr>
              <a:t>Know your tools!!!</a:t>
            </a:r>
            <a:r>
              <a:rPr lang="en-US" sz="2400" dirty="0" smtClean="0">
                <a:solidFill>
                  <a:schemeClr val="accent2"/>
                </a:solidFill>
                <a:latin typeface="+mn-lt"/>
              </a:rPr>
              <a:t> No way to be productive otherwise.</a:t>
            </a:r>
            <a:endParaRPr lang="en-US" sz="240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47873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ts val="2448"/>
              </a:lnSpc>
              <a:defRPr/>
            </a:pPr>
            <a:r>
              <a:rPr lang="en-US" sz="2400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Our toolset</a:t>
            </a:r>
            <a:endParaRPr lang="en-US" sz="2400" dirty="0" smtClean="0">
              <a:latin typeface="PFDinTextCompPro-Bold" charset="0"/>
              <a:ea typeface="ＭＳ Ｐゴシック" charset="0"/>
              <a:cs typeface="PFDinTextCompPro-Bold" charset="0"/>
              <a:sym typeface="PFDinTextCompPro-Bold" charset="0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sz="24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76337" y="1104900"/>
            <a:ext cx="77724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>
                <a:latin typeface="+mn-lt"/>
              </a:rPr>
              <a:t>Python (2.7.x)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1600" b="1" dirty="0" err="1" smtClean="0">
                <a:latin typeface="+mn-lt"/>
              </a:rPr>
              <a:t>Numpy</a:t>
            </a:r>
            <a:r>
              <a:rPr lang="en-US" sz="1600" b="1" dirty="0" smtClean="0">
                <a:latin typeface="+mn-lt"/>
              </a:rPr>
              <a:t>:</a:t>
            </a:r>
            <a:r>
              <a:rPr lang="en-US" sz="1600" dirty="0" smtClean="0">
                <a:latin typeface="+mn-lt"/>
              </a:rPr>
              <a:t> Performing raw calculations on data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1600" b="1" dirty="0" smtClean="0">
                <a:latin typeface="+mn-lt"/>
              </a:rPr>
              <a:t>Pandas:</a:t>
            </a:r>
            <a:r>
              <a:rPr lang="en-US" sz="1600" dirty="0" smtClean="0">
                <a:latin typeface="+mn-lt"/>
              </a:rPr>
              <a:t> Querying, representing, and manipulating data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1600" b="1" dirty="0" err="1" smtClean="0">
                <a:latin typeface="+mn-lt"/>
              </a:rPr>
              <a:t>Matplotlib</a:t>
            </a:r>
            <a:r>
              <a:rPr lang="en-US" sz="1600" b="1" dirty="0" smtClean="0">
                <a:latin typeface="+mn-lt"/>
              </a:rPr>
              <a:t>:</a:t>
            </a:r>
            <a:r>
              <a:rPr lang="en-US" sz="1600" dirty="0" smtClean="0">
                <a:latin typeface="+mn-lt"/>
              </a:rPr>
              <a:t> Visualizing data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1600" b="1" dirty="0" err="1" smtClean="0">
                <a:latin typeface="+mn-lt"/>
              </a:rPr>
              <a:t>Statsmodels</a:t>
            </a:r>
            <a:r>
              <a:rPr lang="en-US" sz="1600" b="1" dirty="0" smtClean="0">
                <a:latin typeface="+mn-lt"/>
              </a:rPr>
              <a:t>:</a:t>
            </a:r>
            <a:r>
              <a:rPr lang="en-US" sz="1600" dirty="0" smtClean="0">
                <a:latin typeface="+mn-lt"/>
              </a:rPr>
              <a:t> Making statistical inferences from data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1600" b="1" dirty="0" err="1" smtClean="0">
                <a:latin typeface="+mn-lt"/>
              </a:rPr>
              <a:t>Scikit</a:t>
            </a:r>
            <a:r>
              <a:rPr lang="en-US" sz="1600" b="1" dirty="0" smtClean="0">
                <a:latin typeface="+mn-lt"/>
              </a:rPr>
              <a:t> Learn: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smtClean="0">
                <a:latin typeface="+mn-lt"/>
              </a:rPr>
              <a:t>Learning from data and “model building”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1600" b="1" dirty="0" err="1" smtClean="0">
                <a:latin typeface="+mn-lt"/>
              </a:rPr>
              <a:t>IPython</a:t>
            </a:r>
            <a:r>
              <a:rPr lang="en-US" sz="1600" b="1" dirty="0" smtClean="0">
                <a:latin typeface="+mn-lt"/>
              </a:rPr>
              <a:t>:</a:t>
            </a:r>
            <a:r>
              <a:rPr lang="en-US" sz="1600" dirty="0" smtClean="0">
                <a:latin typeface="+mn-lt"/>
              </a:rPr>
              <a:t> Interacting with all of the above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" y="1147764"/>
            <a:ext cx="566736" cy="566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0537" y="32385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u="sng" dirty="0" smtClean="0">
                <a:solidFill>
                  <a:schemeClr val="accent2"/>
                </a:solidFill>
                <a:latin typeface="+mn-lt"/>
              </a:rPr>
              <a:t>Know your tools!!!</a:t>
            </a:r>
            <a:r>
              <a:rPr lang="en-US" sz="2400" dirty="0" smtClean="0">
                <a:solidFill>
                  <a:schemeClr val="accent2"/>
                </a:solidFill>
                <a:latin typeface="+mn-lt"/>
              </a:rPr>
              <a:t> No way to be productive otherwise.</a:t>
            </a:r>
            <a:endParaRPr lang="en-US" sz="24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4337" y="3924300"/>
            <a:ext cx="868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chemeClr val="accent2"/>
                </a:solidFill>
                <a:latin typeface="+mn-lt"/>
              </a:rPr>
              <a:t>*</a:t>
            </a:r>
            <a:r>
              <a:rPr lang="en-US" sz="1600" u="sng" dirty="0" smtClean="0">
                <a:solidFill>
                  <a:schemeClr val="accent2"/>
                </a:solidFill>
                <a:latin typeface="+mn-lt"/>
              </a:rPr>
              <a:t>But also: </a:t>
            </a:r>
            <a:r>
              <a:rPr lang="en-US" sz="1600" dirty="0" smtClean="0">
                <a:solidFill>
                  <a:schemeClr val="accent2"/>
                </a:solidFill>
                <a:latin typeface="+mn-lt"/>
              </a:rPr>
              <a:t>Know where to find information when you get lost.</a:t>
            </a:r>
          </a:p>
          <a:p>
            <a:pPr algn="l"/>
            <a:r>
              <a:rPr lang="en-US" sz="1600" dirty="0" smtClean="0">
                <a:solidFill>
                  <a:schemeClr val="accent2"/>
                </a:solidFill>
                <a:latin typeface="+mn-lt"/>
              </a:rPr>
              <a:t>   - Stack Overflow</a:t>
            </a:r>
          </a:p>
          <a:p>
            <a:pPr algn="l"/>
            <a:r>
              <a:rPr lang="en-US" sz="1600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chemeClr val="accent2"/>
                </a:solidFill>
                <a:latin typeface="+mn-lt"/>
              </a:rPr>
              <a:t>  - Bookmark Docs for each tool </a:t>
            </a:r>
            <a:r>
              <a:rPr lang="en-US" sz="1400" dirty="0" smtClean="0">
                <a:solidFill>
                  <a:schemeClr val="accent2"/>
                </a:solidFill>
                <a:latin typeface="+mn-lt"/>
              </a:rPr>
              <a:t>(Dash is also a VERY useful tool</a:t>
            </a:r>
            <a:r>
              <a:rPr lang="en-US" sz="1400" dirty="0">
                <a:solidFill>
                  <a:schemeClr val="accent2"/>
                </a:solidFill>
                <a:latin typeface="+mn-lt"/>
              </a:rPr>
              <a:t>: </a:t>
            </a:r>
            <a:r>
              <a:rPr lang="en-US" sz="1400" dirty="0">
                <a:solidFill>
                  <a:schemeClr val="accent2"/>
                </a:solidFill>
                <a:latin typeface="+mn-lt"/>
                <a:hlinkClick r:id="rId4"/>
              </a:rPr>
              <a:t>http://kapeli.com/dash</a:t>
            </a:r>
            <a:r>
              <a:rPr lang="en-US" sz="1400" dirty="0" smtClean="0">
                <a:solidFill>
                  <a:schemeClr val="accent2"/>
                </a:solidFill>
                <a:latin typeface="+mn-lt"/>
              </a:rPr>
              <a:t>)</a:t>
            </a:r>
          </a:p>
          <a:p>
            <a:pPr algn="l"/>
            <a:r>
              <a:rPr lang="en-US" sz="1400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en-US" sz="1400" dirty="0" smtClean="0">
                <a:solidFill>
                  <a:schemeClr val="accent2"/>
                </a:solidFill>
                <a:latin typeface="+mn-lt"/>
              </a:rPr>
              <a:t>   - “Google” stack traces and error messages.</a:t>
            </a:r>
            <a:endParaRPr lang="en-US" sz="160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64681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ts val="2448"/>
              </a:lnSpc>
              <a:defRPr/>
            </a:pPr>
            <a:r>
              <a:rPr lang="en-US" sz="2400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The python data analysis Ecosystem</a:t>
            </a:r>
            <a:endParaRPr lang="en-US" sz="2400" dirty="0" smtClean="0">
              <a:latin typeface="PFDinTextCompPro-Bold" charset="0"/>
              <a:ea typeface="ＭＳ Ｐゴシック" charset="0"/>
              <a:cs typeface="PFDinTextCompPro-Bold" charset="0"/>
              <a:sym typeface="PFDinTextCompPro-Bold" charset="0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sz="24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1937" y="1257300"/>
            <a:ext cx="84582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+mn-lt"/>
              </a:rPr>
              <a:t>There are tons of tools, frameworks, and languages for data science: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1600" b="1" dirty="0" smtClean="0">
                <a:latin typeface="+mn-lt"/>
              </a:rPr>
              <a:t>R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1600" b="1" dirty="0" smtClean="0">
                <a:latin typeface="+mn-lt"/>
              </a:rPr>
              <a:t>Julia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1600" b="1" dirty="0" err="1" smtClean="0">
                <a:latin typeface="+mn-lt"/>
              </a:rPr>
              <a:t>Matlab</a:t>
            </a:r>
            <a:endParaRPr lang="en-US" sz="1600" dirty="0" smtClean="0">
              <a:latin typeface="+mn-lt"/>
            </a:endParaRPr>
          </a:p>
          <a:p>
            <a:pPr marL="671513" lvl="1" indent="-342900" algn="l">
              <a:buFont typeface="Arial"/>
              <a:buChar char="•"/>
            </a:pPr>
            <a:r>
              <a:rPr lang="en-US" sz="1600" b="1" dirty="0" smtClean="0">
                <a:latin typeface="+mn-lt"/>
              </a:rPr>
              <a:t>SAS</a:t>
            </a:r>
            <a:endParaRPr lang="en-US" sz="1600" dirty="0" smtClean="0">
              <a:latin typeface="+mn-lt"/>
            </a:endParaRPr>
          </a:p>
          <a:p>
            <a:pPr marL="671513" lvl="1" indent="-342900" algn="l">
              <a:buFont typeface="Arial"/>
              <a:buChar char="•"/>
            </a:pPr>
            <a:r>
              <a:rPr lang="en-US" sz="1600" b="1" dirty="0" err="1" smtClean="0">
                <a:latin typeface="+mn-lt"/>
              </a:rPr>
              <a:t>Mathematica</a:t>
            </a:r>
            <a:endParaRPr lang="en-US" sz="1600" b="1" dirty="0" smtClean="0">
              <a:latin typeface="+mn-lt"/>
            </a:endParaRPr>
          </a:p>
          <a:p>
            <a:pPr marL="671513" lvl="1" indent="-342900" algn="l">
              <a:buFont typeface="Arial"/>
              <a:buChar char="•"/>
            </a:pPr>
            <a:r>
              <a:rPr lang="en-US" sz="1600" b="1" dirty="0" err="1" smtClean="0">
                <a:latin typeface="+mn-lt"/>
              </a:rPr>
              <a:t>Stata</a:t>
            </a:r>
            <a:endParaRPr lang="en-US" sz="1600" b="1" dirty="0" smtClean="0">
              <a:latin typeface="+mn-lt"/>
            </a:endParaRPr>
          </a:p>
          <a:p>
            <a:pPr marL="671513" lvl="1" indent="-342900" algn="l">
              <a:buFont typeface="Arial"/>
              <a:buChar char="•"/>
            </a:pPr>
            <a:r>
              <a:rPr lang="en-US" sz="1600" b="1" dirty="0" smtClean="0">
                <a:latin typeface="+mn-lt"/>
              </a:rPr>
              <a:t>Maple</a:t>
            </a:r>
            <a:endParaRPr lang="en-US" sz="1600" dirty="0" smtClean="0">
              <a:latin typeface="+mn-lt"/>
            </a:endParaRPr>
          </a:p>
          <a:p>
            <a:pPr marL="671513" lvl="1" indent="-342900" algn="l">
              <a:buFont typeface="Arial"/>
              <a:buChar char="•"/>
            </a:pPr>
            <a:r>
              <a:rPr lang="en-US" sz="1600" b="1" dirty="0" smtClean="0">
                <a:latin typeface="+mn-lt"/>
              </a:rPr>
              <a:t>SPSS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1600" b="1" dirty="0" smtClean="0">
                <a:latin typeface="+mn-lt"/>
              </a:rPr>
              <a:t>Etc…</a:t>
            </a:r>
            <a:endParaRPr lang="en-US" sz="1600" dirty="0" smtClean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4337" y="4000500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+mn-lt"/>
              </a:rPr>
              <a:t>These tools aren’t necessarily mutually exclusive. We use Python because it’s simple, clean, popular, relatively easy to learn and well supported.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52457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ts val="2448"/>
              </a:lnSpc>
              <a:defRPr/>
            </a:pPr>
            <a:r>
              <a:rPr lang="en-US" sz="2400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The python data analysis Ecosystem</a:t>
            </a:r>
            <a:endParaRPr lang="en-US" sz="2400" dirty="0" smtClean="0">
              <a:latin typeface="PFDinTextCompPro-Bold" charset="0"/>
              <a:ea typeface="ＭＳ Ｐゴシック" charset="0"/>
              <a:cs typeface="PFDinTextCompPro-Bold" charset="0"/>
              <a:sym typeface="PFDinTextCompPro-Bold" charset="0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sz="24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76337" y="1562100"/>
            <a:ext cx="77724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u="sng" dirty="0" smtClean="0">
                <a:latin typeface="+mn-lt"/>
              </a:rPr>
              <a:t>Python (2.7.x)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Numpy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:</a:t>
            </a:r>
            <a:r>
              <a:rPr 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 Performing raw calculations on data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Pandas:</a:t>
            </a:r>
            <a:r>
              <a:rPr 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 Querying, representing, and manipulating data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Matplotlib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:</a:t>
            </a:r>
            <a:r>
              <a:rPr 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 Visualizing data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Statsmodels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:</a:t>
            </a:r>
            <a:r>
              <a:rPr 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 Making statistical inferences from data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Scikit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 Learn:</a:t>
            </a: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Learning from data and “model building”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IPython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:</a:t>
            </a:r>
            <a:r>
              <a:rPr 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 Interacting with all of the above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" y="1604964"/>
            <a:ext cx="566736" cy="56673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H="1">
            <a:off x="3995737" y="1257300"/>
            <a:ext cx="83820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4826781" y="952500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Today</a:t>
            </a:r>
            <a:endParaRPr lang="en-US" sz="28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19063" y="2705100"/>
            <a:ext cx="16533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+mn-lt"/>
              </a:rPr>
              <a:t>These will be used throughout the course: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99285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468"/>
            <a:ext cx="9445988" cy="5313368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2399" y="3848100"/>
            <a:ext cx="92106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+mn-lt"/>
              </a:rPr>
              <a:t> 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(Lectures/lesson02/exercises/</a:t>
            </a: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00_intro_to_python.py)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337" y="114300"/>
            <a:ext cx="9210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+mn-lt"/>
              </a:rPr>
              <a:t>The journey into Python</a:t>
            </a:r>
          </a:p>
        </p:txBody>
      </p:sp>
    </p:spTree>
    <p:extLst>
      <p:ext uri="{BB962C8B-B14F-4D97-AF65-F5344CB8AC3E}">
        <p14:creationId xmlns:p14="http://schemas.microsoft.com/office/powerpoint/2010/main" val="41206191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ts val="2448"/>
              </a:lnSpc>
              <a:defRPr/>
            </a:pPr>
            <a:r>
              <a:rPr lang="en-US" sz="2400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Additional resources</a:t>
            </a:r>
            <a:endParaRPr lang="en-US" sz="24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72597" y="3086100"/>
            <a:ext cx="8305800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u="sng" dirty="0" smtClean="0">
                <a:latin typeface="News706 BT"/>
                <a:cs typeface="News706 BT"/>
              </a:rPr>
              <a:t>Python</a:t>
            </a:r>
          </a:p>
          <a:p>
            <a:pPr algn="l">
              <a:lnSpc>
                <a:spcPct val="150000"/>
              </a:lnSpc>
            </a:pPr>
            <a:r>
              <a:rPr lang="en-US" sz="1800" dirty="0" smtClean="0">
                <a:latin typeface="News706 BT"/>
                <a:cs typeface="News706 BT"/>
              </a:rPr>
              <a:t>Quick tutorial: </a:t>
            </a:r>
            <a:endParaRPr lang="en-US" sz="1800" dirty="0" smtClean="0">
              <a:latin typeface="News706 BT"/>
              <a:cs typeface="News706 BT"/>
              <a:hlinkClick r:id="rId3"/>
            </a:endParaRPr>
          </a:p>
          <a:p>
            <a:pPr marL="171450" indent="-171450" algn="l">
              <a:buFont typeface="Arial"/>
              <a:buChar char="•"/>
            </a:pPr>
            <a:r>
              <a:rPr lang="en-US" sz="1100" dirty="0" smtClean="0">
                <a:latin typeface="News706 BT"/>
                <a:cs typeface="News706 BT"/>
                <a:hlinkClick r:id="rId3"/>
              </a:rPr>
              <a:t>https</a:t>
            </a:r>
            <a:r>
              <a:rPr lang="en-US" sz="1100" dirty="0">
                <a:latin typeface="News706 BT"/>
                <a:cs typeface="News706 BT"/>
                <a:hlinkClick r:id="rId3"/>
              </a:rPr>
              <a:t>://github.com/adambard/learnxinyminutes-docs/blob/master/</a:t>
            </a:r>
            <a:r>
              <a:rPr lang="en-US" sz="1100" dirty="0" smtClean="0">
                <a:latin typeface="News706 BT"/>
                <a:cs typeface="News706 BT"/>
                <a:hlinkClick r:id="rId3"/>
              </a:rPr>
              <a:t>python.html.markdown</a:t>
            </a:r>
            <a:endParaRPr lang="en-US" sz="1100" dirty="0" smtClean="0">
              <a:latin typeface="News706 BT"/>
              <a:cs typeface="News706 BT"/>
            </a:endParaRPr>
          </a:p>
          <a:p>
            <a:pPr algn="l"/>
            <a:r>
              <a:rPr lang="en-US" sz="1600" dirty="0" smtClean="0">
                <a:latin typeface="News706 BT"/>
                <a:cs typeface="News706 BT"/>
              </a:rPr>
              <a:t>More Comprehensive:</a:t>
            </a:r>
            <a:endParaRPr lang="en-US" sz="1600" dirty="0" smtClean="0">
              <a:latin typeface="News706 BT"/>
              <a:cs typeface="News706 BT"/>
              <a:hlinkClick r:id="rId4"/>
            </a:endParaRPr>
          </a:p>
          <a:p>
            <a:pPr marL="171450" indent="-171450" algn="l">
              <a:buFont typeface="Arial"/>
              <a:buChar char="•"/>
            </a:pPr>
            <a:r>
              <a:rPr lang="en-US" sz="1100" dirty="0" smtClean="0">
                <a:latin typeface="News706 BT"/>
                <a:cs typeface="News706 BT"/>
                <a:hlinkClick r:id="rId4"/>
              </a:rPr>
              <a:t>http</a:t>
            </a:r>
            <a:r>
              <a:rPr lang="en-US" sz="1100" dirty="0">
                <a:latin typeface="News706 BT"/>
                <a:cs typeface="News706 BT"/>
                <a:hlinkClick r:id="rId4"/>
              </a:rPr>
              <a:t>://learnpythonthehardway.org</a:t>
            </a:r>
            <a:r>
              <a:rPr lang="en-US" sz="1100" dirty="0" smtClean="0">
                <a:latin typeface="News706 BT"/>
                <a:cs typeface="News706 BT"/>
                <a:hlinkClick r:id="rId4"/>
              </a:rPr>
              <a:t>/</a:t>
            </a:r>
            <a:endParaRPr lang="en-US" sz="1100" dirty="0" smtClean="0">
              <a:latin typeface="News706 BT"/>
              <a:cs typeface="News706 BT"/>
            </a:endParaRPr>
          </a:p>
          <a:p>
            <a:pPr marL="171450" indent="-171450" algn="l">
              <a:buFont typeface="Arial"/>
              <a:buChar char="•"/>
            </a:pPr>
            <a:r>
              <a:rPr lang="en-US" sz="1100" dirty="0">
                <a:latin typeface="News706 BT"/>
                <a:cs typeface="News706 BT"/>
                <a:hlinkClick r:id="rId5"/>
              </a:rPr>
              <a:t>http://www.learnpython.org</a:t>
            </a:r>
            <a:r>
              <a:rPr lang="en-US" sz="1100" dirty="0" smtClean="0">
                <a:latin typeface="News706 BT"/>
                <a:cs typeface="News706 BT"/>
                <a:hlinkClick r:id="rId5"/>
              </a:rPr>
              <a:t>/</a:t>
            </a:r>
            <a:endParaRPr lang="en-US" sz="1100" dirty="0" smtClean="0">
              <a:latin typeface="News706 BT"/>
              <a:cs typeface="News706 BT"/>
            </a:endParaRPr>
          </a:p>
          <a:p>
            <a:pPr marL="171450" indent="-171450" algn="l">
              <a:buFont typeface="Arial"/>
              <a:buChar char="•"/>
            </a:pPr>
            <a:r>
              <a:rPr lang="en-US" sz="1100" dirty="0">
                <a:latin typeface="News706 BT"/>
                <a:cs typeface="News706 BT"/>
                <a:hlinkClick r:id="rId6"/>
              </a:rPr>
              <a:t>https://</a:t>
            </a:r>
            <a:r>
              <a:rPr lang="en-US" sz="1100" dirty="0" err="1">
                <a:latin typeface="News706 BT"/>
                <a:cs typeface="News706 BT"/>
                <a:hlinkClick r:id="rId6"/>
              </a:rPr>
              <a:t>docs.python.org</a:t>
            </a:r>
            <a:r>
              <a:rPr lang="en-US" sz="1100" dirty="0">
                <a:latin typeface="News706 BT"/>
                <a:cs typeface="News706 BT"/>
                <a:hlinkClick r:id="rId6"/>
              </a:rPr>
              <a:t>/2/tutorial/</a:t>
            </a:r>
            <a:endParaRPr lang="en-US" sz="1100" dirty="0">
              <a:latin typeface="News706 BT"/>
              <a:cs typeface="News706 B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6737" y="1104900"/>
            <a:ext cx="5289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News706 BT"/>
                <a:cs typeface="News706 BT"/>
              </a:rPr>
              <a:t>See “Resources” folder in class repo</a:t>
            </a:r>
            <a:endParaRPr lang="en-US" sz="2400" dirty="0">
              <a:latin typeface="News706 BT"/>
              <a:cs typeface="News706 B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6737" y="1790700"/>
            <a:ext cx="8387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200" u="sng" dirty="0" smtClean="0">
                <a:latin typeface="News706 BT"/>
                <a:cs typeface="News706 BT"/>
              </a:rPr>
              <a:t>Git</a:t>
            </a:r>
            <a:endParaRPr lang="en-US" sz="3200" u="sng" dirty="0" smtClean="0">
              <a:latin typeface="News706 BT"/>
              <a:cs typeface="News706 BT"/>
              <a:hlinkClick r:id="rId7"/>
            </a:endParaRPr>
          </a:p>
          <a:p>
            <a:pPr algn="l"/>
            <a:r>
              <a:rPr lang="en-US" sz="1100" dirty="0" smtClean="0">
                <a:latin typeface="News706 BT"/>
                <a:cs typeface="News706 BT"/>
              </a:rPr>
              <a:t>Basic Git: </a:t>
            </a:r>
            <a:r>
              <a:rPr lang="en-US" sz="1100" dirty="0" smtClean="0">
                <a:latin typeface="News706 BT"/>
                <a:cs typeface="News706 BT"/>
                <a:hlinkClick r:id="rId7"/>
              </a:rPr>
              <a:t>https</a:t>
            </a:r>
            <a:r>
              <a:rPr lang="en-US" sz="1100" dirty="0">
                <a:latin typeface="News706 BT"/>
                <a:cs typeface="News706 BT"/>
                <a:hlinkClick r:id="rId7"/>
              </a:rPr>
              <a:t>://try.github.io/levels/1/challenges/</a:t>
            </a:r>
            <a:r>
              <a:rPr lang="en-US" sz="1100" dirty="0" smtClean="0">
                <a:latin typeface="News706 BT"/>
                <a:cs typeface="News706 BT"/>
                <a:hlinkClick r:id="rId7"/>
              </a:rPr>
              <a:t>1</a:t>
            </a:r>
            <a:endParaRPr lang="en-US" sz="1100" dirty="0" smtClean="0">
              <a:latin typeface="News706 BT"/>
              <a:cs typeface="News706 BT"/>
            </a:endParaRPr>
          </a:p>
          <a:p>
            <a:pPr algn="l"/>
            <a:r>
              <a:rPr lang="en-US" sz="1100" dirty="0" smtClean="0">
                <a:latin typeface="News706 BT"/>
                <a:cs typeface="News706 BT"/>
              </a:rPr>
              <a:t>More advanced: http</a:t>
            </a:r>
            <a:r>
              <a:rPr lang="en-US" sz="1100" dirty="0">
                <a:latin typeface="News706 BT"/>
                <a:cs typeface="News706 BT"/>
              </a:rPr>
              <a:t>://</a:t>
            </a:r>
            <a:r>
              <a:rPr lang="en-US" sz="1100" dirty="0" err="1">
                <a:latin typeface="News706 BT"/>
                <a:cs typeface="News706 BT"/>
              </a:rPr>
              <a:t>pcottle.github.io</a:t>
            </a:r>
            <a:r>
              <a:rPr lang="en-US" sz="1100" dirty="0">
                <a:latin typeface="News706 BT"/>
                <a:cs typeface="News706 BT"/>
              </a:rPr>
              <a:t>/</a:t>
            </a:r>
            <a:r>
              <a:rPr lang="en-US" sz="1100" dirty="0" err="1">
                <a:latin typeface="News706 BT"/>
                <a:cs typeface="News706 BT"/>
              </a:rPr>
              <a:t>learnGitBranching</a:t>
            </a:r>
            <a:r>
              <a:rPr lang="en-US" sz="1100" dirty="0">
                <a:latin typeface="News706 BT"/>
                <a:cs typeface="News706 BT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967530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ts val="2448"/>
              </a:lnSpc>
              <a:defRPr/>
            </a:pPr>
            <a:r>
              <a:rPr lang="en-US" sz="2400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The python data analysis Ecosystem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sz="24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 b="0"/>
              <a:pPr>
                <a:defRPr/>
              </a:pPr>
              <a:t>26</a:t>
            </a:fld>
            <a:endParaRPr lang="en-US" b="0"/>
          </a:p>
        </p:txBody>
      </p:sp>
      <p:sp>
        <p:nvSpPr>
          <p:cNvPr id="3" name="TextBox 2"/>
          <p:cNvSpPr txBox="1"/>
          <p:nvPr/>
        </p:nvSpPr>
        <p:spPr>
          <a:xfrm>
            <a:off x="566737" y="2095500"/>
            <a:ext cx="25908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latin typeface="+mn-lt"/>
              </a:rPr>
              <a:t>  Python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1400" dirty="0" err="1" smtClean="0">
                <a:latin typeface="+mn-lt"/>
              </a:rPr>
              <a:t>Numpy</a:t>
            </a:r>
            <a:endParaRPr lang="en-US" sz="1400" dirty="0" smtClean="0">
              <a:latin typeface="+mn-lt"/>
            </a:endParaRPr>
          </a:p>
          <a:p>
            <a:pPr marL="671513" lvl="1" indent="-342900" algn="l">
              <a:buFont typeface="Arial"/>
              <a:buChar char="•"/>
            </a:pPr>
            <a:r>
              <a:rPr lang="en-US" sz="1400" dirty="0" smtClean="0">
                <a:latin typeface="+mn-lt"/>
              </a:rPr>
              <a:t>Pandas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1400" dirty="0" err="1" smtClean="0">
                <a:latin typeface="+mn-lt"/>
              </a:rPr>
              <a:t>Matplotlib</a:t>
            </a:r>
            <a:endParaRPr lang="en-US" sz="1400" dirty="0" smtClean="0">
              <a:latin typeface="+mn-lt"/>
            </a:endParaRPr>
          </a:p>
          <a:p>
            <a:pPr marL="671513" lvl="1" indent="-342900" algn="l">
              <a:buFont typeface="Arial"/>
              <a:buChar char="•"/>
            </a:pPr>
            <a:r>
              <a:rPr lang="en-US" sz="1400" dirty="0" err="1" smtClean="0">
                <a:latin typeface="+mn-lt"/>
              </a:rPr>
              <a:t>Statsmodels</a:t>
            </a:r>
            <a:endParaRPr lang="en-US" sz="1400" dirty="0" smtClean="0">
              <a:latin typeface="+mn-lt"/>
            </a:endParaRPr>
          </a:p>
          <a:p>
            <a:pPr marL="671513" lvl="1" indent="-342900" algn="l">
              <a:buFont typeface="Arial"/>
              <a:buChar char="•"/>
            </a:pPr>
            <a:r>
              <a:rPr lang="en-US" sz="1400" dirty="0" err="1" smtClean="0">
                <a:latin typeface="+mn-lt"/>
              </a:rPr>
              <a:t>Scikit</a:t>
            </a:r>
            <a:r>
              <a:rPr lang="en-US" sz="1400" dirty="0" smtClean="0">
                <a:latin typeface="+mn-lt"/>
              </a:rPr>
              <a:t> Learn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1400" dirty="0" err="1" smtClean="0">
                <a:latin typeface="+mn-lt"/>
              </a:rPr>
              <a:t>IPython</a:t>
            </a:r>
            <a:endParaRPr lang="en-US" sz="1400" dirty="0" smtClean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48337" y="2171700"/>
            <a:ext cx="266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+mn-lt"/>
              </a:rPr>
              <a:t>Map Reduce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2000" dirty="0" smtClean="0">
                <a:latin typeface="+mn-lt"/>
              </a:rPr>
              <a:t>Hive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2000" dirty="0" smtClean="0">
                <a:latin typeface="+mn-lt"/>
              </a:rPr>
              <a:t>Pig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2000" dirty="0" smtClean="0">
                <a:latin typeface="+mn-lt"/>
              </a:rPr>
              <a:t>HDFS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+mn-lt"/>
              </a:rPr>
              <a:t>SQL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err="1" smtClean="0">
                <a:latin typeface="+mn-lt"/>
              </a:rPr>
              <a:t>NoSQL</a:t>
            </a:r>
            <a:endParaRPr lang="en-US" sz="2000" dirty="0" smtClean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6937" y="1257300"/>
            <a:ext cx="1531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News706 BT"/>
                <a:cs typeface="News706 BT"/>
              </a:rPr>
              <a:t>At Scale</a:t>
            </a:r>
            <a:endParaRPr lang="en-US" sz="2800" dirty="0">
              <a:latin typeface="News706 BT"/>
              <a:cs typeface="News706 BT"/>
            </a:endParaRPr>
          </a:p>
        </p:txBody>
      </p:sp>
    </p:spTree>
    <p:extLst>
      <p:ext uri="{BB962C8B-B14F-4D97-AF65-F5344CB8AC3E}">
        <p14:creationId xmlns:p14="http://schemas.microsoft.com/office/powerpoint/2010/main" val="32117236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ts val="2448"/>
              </a:lnSpc>
              <a:defRPr/>
            </a:pPr>
            <a:r>
              <a:rPr lang="en-US" sz="2400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The python data analysis Ecosystem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sz="24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 b="0"/>
              <a:pPr>
                <a:defRPr/>
              </a:pPr>
              <a:t>27</a:t>
            </a:fld>
            <a:endParaRPr lang="en-US" b="0"/>
          </a:p>
        </p:txBody>
      </p:sp>
      <p:sp>
        <p:nvSpPr>
          <p:cNvPr id="3" name="TextBox 2"/>
          <p:cNvSpPr txBox="1"/>
          <p:nvPr/>
        </p:nvSpPr>
        <p:spPr>
          <a:xfrm>
            <a:off x="566737" y="2095500"/>
            <a:ext cx="25908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latin typeface="+mn-lt"/>
              </a:rPr>
              <a:t>  Python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1400" dirty="0" err="1" smtClean="0">
                <a:latin typeface="+mn-lt"/>
              </a:rPr>
              <a:t>Numpy</a:t>
            </a:r>
            <a:endParaRPr lang="en-US" sz="1400" dirty="0" smtClean="0">
              <a:latin typeface="+mn-lt"/>
            </a:endParaRPr>
          </a:p>
          <a:p>
            <a:pPr marL="671513" lvl="1" indent="-342900" algn="l">
              <a:buFont typeface="Arial"/>
              <a:buChar char="•"/>
            </a:pPr>
            <a:r>
              <a:rPr lang="en-US" sz="1400" dirty="0" smtClean="0">
                <a:latin typeface="+mn-lt"/>
              </a:rPr>
              <a:t>Pandas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1400" dirty="0" err="1" smtClean="0">
                <a:latin typeface="+mn-lt"/>
              </a:rPr>
              <a:t>Matplotlib</a:t>
            </a:r>
            <a:endParaRPr lang="en-US" sz="1400" dirty="0" smtClean="0">
              <a:latin typeface="+mn-lt"/>
            </a:endParaRPr>
          </a:p>
          <a:p>
            <a:pPr marL="671513" lvl="1" indent="-342900" algn="l">
              <a:buFont typeface="Arial"/>
              <a:buChar char="•"/>
            </a:pPr>
            <a:r>
              <a:rPr lang="en-US" sz="1400" dirty="0" err="1" smtClean="0">
                <a:latin typeface="+mn-lt"/>
              </a:rPr>
              <a:t>Statsmodels</a:t>
            </a:r>
            <a:endParaRPr lang="en-US" sz="1400" dirty="0" smtClean="0">
              <a:latin typeface="+mn-lt"/>
            </a:endParaRPr>
          </a:p>
          <a:p>
            <a:pPr marL="671513" lvl="1" indent="-342900" algn="l">
              <a:buFont typeface="Arial"/>
              <a:buChar char="•"/>
            </a:pPr>
            <a:r>
              <a:rPr lang="en-US" sz="1400" dirty="0" err="1" smtClean="0">
                <a:latin typeface="+mn-lt"/>
              </a:rPr>
              <a:t>Scikit</a:t>
            </a:r>
            <a:r>
              <a:rPr lang="en-US" sz="1400" dirty="0" smtClean="0">
                <a:latin typeface="+mn-lt"/>
              </a:rPr>
              <a:t> Learn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1400" dirty="0" err="1" smtClean="0">
                <a:latin typeface="+mn-lt"/>
              </a:rPr>
              <a:t>IPython</a:t>
            </a:r>
            <a:endParaRPr lang="en-US" sz="1400" dirty="0" smtClean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48337" y="2171700"/>
            <a:ext cx="266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+mn-lt"/>
              </a:rPr>
              <a:t>Map Reduce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2000" dirty="0" smtClean="0">
                <a:latin typeface="+mn-lt"/>
              </a:rPr>
              <a:t>Hive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2000" dirty="0" smtClean="0">
                <a:latin typeface="+mn-lt"/>
              </a:rPr>
              <a:t>Pig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2000" dirty="0" smtClean="0">
                <a:latin typeface="+mn-lt"/>
              </a:rPr>
              <a:t>HDFS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+mn-lt"/>
              </a:rPr>
              <a:t>SQL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err="1" smtClean="0">
                <a:latin typeface="+mn-lt"/>
              </a:rPr>
              <a:t>NoSQL</a:t>
            </a:r>
            <a:endParaRPr lang="en-US" sz="2000" dirty="0" smtClean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6937" y="1257300"/>
            <a:ext cx="1531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News706 BT"/>
                <a:cs typeface="News706 BT"/>
              </a:rPr>
              <a:t>At Scale</a:t>
            </a:r>
            <a:endParaRPr lang="en-US" sz="2800" dirty="0">
              <a:latin typeface="News706 BT"/>
              <a:cs typeface="News706 BT"/>
            </a:endParaRPr>
          </a:p>
        </p:txBody>
      </p:sp>
    </p:spTree>
    <p:extLst>
      <p:ext uri="{BB962C8B-B14F-4D97-AF65-F5344CB8AC3E}">
        <p14:creationId xmlns:p14="http://schemas.microsoft.com/office/powerpoint/2010/main" val="20259437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ts val="2448"/>
              </a:lnSpc>
              <a:defRPr/>
            </a:pPr>
            <a:r>
              <a:rPr lang="en-US" sz="1800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Buzzword break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sz="1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1181100"/>
            <a:ext cx="7010400" cy="350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1217" y="4928056"/>
            <a:ext cx="37369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i="1" dirty="0" smtClean="0">
                <a:latin typeface="+mn-lt"/>
              </a:rPr>
              <a:t>source</a:t>
            </a:r>
            <a:r>
              <a:rPr lang="en-US" sz="800" i="1" dirty="0">
                <a:latin typeface="+mn-lt"/>
              </a:rPr>
              <a:t>: http://</a:t>
            </a:r>
            <a:r>
              <a:rPr lang="en-US" sz="800" i="1" dirty="0" err="1">
                <a:latin typeface="+mn-lt"/>
              </a:rPr>
              <a:t>people.cs.umass.edu</a:t>
            </a:r>
            <a:r>
              <a:rPr lang="en-US" sz="800" i="1" dirty="0">
                <a:latin typeface="+mn-lt"/>
              </a:rPr>
              <a:t>/~</a:t>
            </a:r>
            <a:r>
              <a:rPr lang="en-US" sz="800" i="1" dirty="0" err="1">
                <a:latin typeface="+mn-lt"/>
              </a:rPr>
              <a:t>mcgregor</a:t>
            </a:r>
            <a:r>
              <a:rPr lang="en-US" sz="800" i="1" dirty="0">
                <a:latin typeface="+mn-lt"/>
              </a:rPr>
              <a:t>/</a:t>
            </a:r>
            <a:r>
              <a:rPr lang="en-US" sz="800" i="1" dirty="0" err="1">
                <a:latin typeface="+mn-lt"/>
              </a:rPr>
              <a:t>stocworkshop</a:t>
            </a:r>
            <a:r>
              <a:rPr lang="en-US" sz="800" i="1" dirty="0">
                <a:latin typeface="+mn-lt"/>
              </a:rPr>
              <a:t>/</a:t>
            </a:r>
            <a:r>
              <a:rPr lang="en-US" sz="800" i="1" dirty="0" err="1">
                <a:latin typeface="+mn-lt"/>
              </a:rPr>
              <a:t>langford.pdf</a:t>
            </a:r>
            <a:endParaRPr lang="en-US" sz="8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76641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mtClean="0"/>
              <a:t>The workflow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257300"/>
            <a:ext cx="7620000" cy="372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0166"/>
      </p:ext>
    </p:extLst>
  </p:cSld>
  <p:clrMapOvr>
    <a:masterClrMapping/>
  </p:clrMapOvr>
  <p:transition xmlns:p14="http://schemas.microsoft.com/office/powerpoint/2010/main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4076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/>
          <a:p>
            <a:pPr marL="265113" indent="-265113">
              <a:lnSpc>
                <a:spcPct val="130000"/>
              </a:lnSpc>
              <a:defRPr/>
            </a:pPr>
            <a:r>
              <a:rPr lang="en-US" sz="3200" u="sng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Last </a:t>
            </a:r>
            <a:r>
              <a:rPr lang="en-US" sz="3200" u="sng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lecture</a:t>
            </a:r>
            <a:r>
              <a:rPr lang="en-US" sz="3200" u="sng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:</a:t>
            </a:r>
            <a:r>
              <a:rPr lang="en-US" sz="32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2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24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- course logistics</a:t>
            </a:r>
            <a:br>
              <a:rPr lang="en-US" sz="24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24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- what is data science?</a:t>
            </a:r>
            <a:br>
              <a:rPr lang="en-US" sz="24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24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- the general workflow</a:t>
            </a:r>
            <a:br>
              <a:rPr lang="en-US" sz="24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24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- basic </a:t>
            </a:r>
            <a:r>
              <a:rPr lang="en-US" sz="24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</a:t>
            </a:r>
            <a:r>
              <a:rPr lang="en-US" sz="2400" dirty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24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and command line</a:t>
            </a:r>
            <a:br>
              <a:rPr lang="en-US" sz="24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2400" i="1" dirty="0">
                <a:latin typeface="PFDinTextCompPro-Bold" charset="0"/>
                <a:ea typeface="ヒラギノ角ゴ ProN W6" charset="0"/>
                <a:cs typeface="ヒラギノ角ゴ ProN W6" charset="0"/>
              </a:rPr>
              <a:t>- </a:t>
            </a:r>
            <a:r>
              <a:rPr lang="en-US" sz="2400" i="1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assignment: accessing the python </a:t>
            </a:r>
            <a:r>
              <a:rPr lang="en-US" sz="2400" i="1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environment</a:t>
            </a:r>
            <a:endParaRPr lang="en-US" sz="2800" i="1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ts val="2448"/>
              </a:lnSpc>
              <a:defRPr/>
            </a:pPr>
            <a:r>
              <a:rPr lang="en-US" sz="2400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Recap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sz="24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261937" y="4533900"/>
            <a:ext cx="84582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benfry.com</a:t>
            </a:r>
            <a:r>
              <a:rPr lang="en-US" sz="800" i="1" dirty="0"/>
              <a:t>/</a:t>
            </a:r>
            <a:r>
              <a:rPr lang="en-US" sz="800" i="1" dirty="0" err="1"/>
              <a:t>phd</a:t>
            </a:r>
            <a:r>
              <a:rPr lang="en-US" sz="800" i="1" dirty="0"/>
              <a:t>/dissertation-110323c.pdf</a:t>
            </a:r>
            <a:endParaRPr lang="en-US" sz="800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>
            <a:normAutofit fontScale="25000" lnSpcReduction="20000"/>
          </a:bodyPr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1803400"/>
            <a:ext cx="7848600" cy="1651000"/>
          </a:xfrm>
          <a:prstGeom prst="rect">
            <a:avLst/>
          </a:prstGeom>
        </p:spPr>
      </p:pic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196137" y="3390900"/>
            <a:ext cx="1463675" cy="1463675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This diagram illustrates the </a:t>
              </a:r>
              <a:r>
                <a:rPr lang="en-US" sz="900" i="1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iterative </a:t>
              </a: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nature of problem solving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0223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DISCUSSION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093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066800"/>
            <a:ext cx="8429625" cy="16383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sz="28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</a:t>
            </a:r>
            <a:r>
              <a:rPr lang="en-US" sz="28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</a:t>
            </a:r>
            <a:r>
              <a:rPr lang="en-US" sz="28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review of </a:t>
            </a:r>
            <a:r>
              <a:rPr lang="en-US" sz="28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</a:t>
            </a:r>
            <a:r>
              <a:rPr lang="en-US" sz="28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, </a:t>
            </a:r>
            <a:r>
              <a:rPr lang="en-US" sz="28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github</a:t>
            </a:r>
            <a:r>
              <a:rPr lang="en-US" sz="28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,</a:t>
            </a:r>
            <a:r>
              <a:rPr lang="en-US" sz="28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and basic command line</a:t>
            </a:r>
            <a:br>
              <a:rPr lang="en-US" sz="28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2400" i="1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PFDinTextCompPro-Bold" charset="0"/>
                <a:ea typeface="ヒラギノ角ゴ ProN W6" charset="0"/>
                <a:cs typeface="ヒラギノ角ゴ ProN W6" charset="0"/>
              </a:rPr>
              <a:t>intermission</a:t>
            </a:r>
            <a:r>
              <a:rPr lang="en-US" sz="2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2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28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</a:t>
            </a:r>
            <a:r>
              <a:rPr lang="en-US" sz="28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</a:t>
            </a:r>
            <a:r>
              <a:rPr lang="en-US" sz="28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Getting started with the python data toolset</a:t>
            </a:r>
            <a:br>
              <a:rPr lang="en-US" sz="28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endParaRPr lang="en-US" sz="28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pPr eaLnBrk="1" hangingPunct="1">
              <a:lnSpc>
                <a:spcPts val="2448"/>
              </a:lnSpc>
              <a:defRPr/>
            </a:pPr>
            <a:r>
              <a:rPr lang="en-US" sz="8000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  <a:endParaRPr lang="en-US" dirty="0" smtClean="0">
              <a:latin typeface="PFDinTextCompPro-Bold" charset="0"/>
              <a:ea typeface="ＭＳ Ｐゴシック" charset="0"/>
              <a:cs typeface="PFDinTextCompPro-Bold" charset="0"/>
              <a:sym typeface="PFDinTextCompPro-Bold" charset="0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90537" y="3162300"/>
            <a:ext cx="8429625" cy="1905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rtlCol="0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1" fontAlgn="base" hangingPunct="1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1" fontAlgn="base" hangingPunct="1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1" fontAlgn="base" hangingPunct="1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1" fontAlgn="base" hangingPunct="1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eaLnBrk="1" fontAlgn="base" hangingPunct="1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eaLnBrk="1" fontAlgn="base" hangingPunct="1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eaLnBrk="1" fontAlgn="base" hangingPunct="1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eaLnBrk="1" fontAlgn="base" hangingPunct="1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marL="265113" indent="-265113">
              <a:lnSpc>
                <a:spcPct val="100000"/>
              </a:lnSpc>
              <a:defRPr/>
            </a:pPr>
            <a:r>
              <a:rPr lang="en-US" sz="2400" u="sng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exercises:</a:t>
            </a:r>
            <a:br>
              <a:rPr lang="en-US" sz="2400" u="sng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2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Creating your own </a:t>
            </a:r>
            <a:r>
              <a:rPr lang="en-US" sz="2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github</a:t>
            </a:r>
            <a:r>
              <a:rPr lang="en-US" sz="2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repository</a:t>
            </a:r>
            <a:br>
              <a:rPr lang="en-US" sz="2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2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Forking the class </a:t>
            </a:r>
            <a:r>
              <a:rPr lang="en-US" sz="2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github</a:t>
            </a:r>
            <a:r>
              <a:rPr lang="en-US" sz="2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repository</a:t>
            </a:r>
            <a:r>
              <a:rPr lang="en-US" sz="2000" u="sng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2000" u="sng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2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Markdown</a:t>
            </a:r>
            <a:br>
              <a:rPr lang="en-US" sz="2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2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Python intro</a:t>
            </a:r>
            <a:endParaRPr lang="en-US" sz="2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8257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028700"/>
            <a:ext cx="8469313" cy="28956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I. Working with </a:t>
            </a:r>
            <a:r>
              <a:rPr lang="en-US" sz="9000" dirty="0" err="1" smtClean="0"/>
              <a:t>Git</a:t>
            </a: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5000" dirty="0" smtClean="0"/>
              <a:t>(and </a:t>
            </a:r>
            <a:r>
              <a:rPr lang="en-US" sz="5000" dirty="0" err="1" smtClean="0"/>
              <a:t>github</a:t>
            </a:r>
            <a:r>
              <a:rPr lang="en-US" sz="5000" dirty="0" smtClean="0"/>
              <a:t> </a:t>
            </a:r>
            <a:r>
              <a:rPr lang="en-US" sz="2800" dirty="0" smtClean="0"/>
              <a:t>(and the basic command line)</a:t>
            </a:r>
            <a:r>
              <a:rPr lang="en-US" sz="5000" dirty="0" smtClean="0"/>
              <a:t>)</a:t>
            </a:r>
            <a:endParaRPr lang="en-US" sz="5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056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version control?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Version control is useful when you write code, and data scientists write code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Enables teams to easily collaborate on the same codebase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Enables you to contribute to open source projects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Attractive skill for employment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53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Git?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 smtClean="0"/>
              <a:t>Version control system that allows you to track files and file changes in a repository (“repo”)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Primarily used by software developers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Most widely used version control system</a:t>
            </a:r>
          </a:p>
          <a:p>
            <a:pPr lvl="1">
              <a:lnSpc>
                <a:spcPct val="130000"/>
              </a:lnSpc>
            </a:pPr>
            <a:r>
              <a:rPr lang="en-US" sz="1600" dirty="0" smtClean="0"/>
              <a:t>Alternatives: Mercurial, Subversion, CVS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Runs from the command line (usually)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Can be used alone or in a team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6737" y="4381500"/>
            <a:ext cx="816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+mn-lt"/>
              </a:rPr>
              <a:t>We’ll focus on the 10% of </a:t>
            </a:r>
            <a:r>
              <a:rPr lang="en-US" sz="2000" i="1" dirty="0" err="1" smtClean="0">
                <a:latin typeface="+mn-lt"/>
              </a:rPr>
              <a:t>git</a:t>
            </a:r>
            <a:r>
              <a:rPr lang="en-US" sz="2000" i="1" dirty="0" smtClean="0">
                <a:latin typeface="+mn-lt"/>
              </a:rPr>
              <a:t> commands that get used 95% of the time</a:t>
            </a:r>
            <a:endParaRPr lang="en-US" sz="2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3275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GitHub?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154" y="1051560"/>
            <a:ext cx="8426768" cy="3914140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sz="1800" dirty="0" smtClean="0"/>
              <a:t>A website, not a version control system</a:t>
            </a:r>
          </a:p>
          <a:p>
            <a:pPr>
              <a:lnSpc>
                <a:spcPct val="140000"/>
              </a:lnSpc>
            </a:pPr>
            <a:r>
              <a:rPr lang="en-US" sz="1800" dirty="0" smtClean="0"/>
              <a:t>Allows you to put your </a:t>
            </a:r>
            <a:r>
              <a:rPr lang="en-US" sz="1800" dirty="0" err="1" smtClean="0"/>
              <a:t>Git</a:t>
            </a:r>
            <a:r>
              <a:rPr lang="en-US" sz="1800" dirty="0" smtClean="0"/>
              <a:t> repos online</a:t>
            </a:r>
          </a:p>
          <a:p>
            <a:pPr lvl="1">
              <a:lnSpc>
                <a:spcPct val="140000"/>
              </a:lnSpc>
            </a:pPr>
            <a:r>
              <a:rPr lang="en-US" sz="1800" dirty="0" smtClean="0"/>
              <a:t>Largest code host in the world</a:t>
            </a:r>
          </a:p>
          <a:p>
            <a:pPr lvl="1">
              <a:lnSpc>
                <a:spcPct val="140000"/>
              </a:lnSpc>
            </a:pPr>
            <a:r>
              <a:rPr lang="en-US" sz="1800" dirty="0" smtClean="0"/>
              <a:t>Alternative: </a:t>
            </a:r>
            <a:r>
              <a:rPr lang="en-US" sz="1800" dirty="0" err="1" smtClean="0"/>
              <a:t>Bitbucket</a:t>
            </a:r>
            <a:endParaRPr lang="en-US" sz="1800" dirty="0" smtClean="0"/>
          </a:p>
          <a:p>
            <a:pPr>
              <a:lnSpc>
                <a:spcPct val="140000"/>
              </a:lnSpc>
            </a:pPr>
            <a:r>
              <a:rPr lang="en-US" sz="1800" dirty="0" smtClean="0"/>
              <a:t>Benefits of </a:t>
            </a:r>
            <a:r>
              <a:rPr lang="en-US" sz="1800" dirty="0" err="1" smtClean="0"/>
              <a:t>GitHub</a:t>
            </a:r>
            <a:r>
              <a:rPr lang="en-US" sz="1800" dirty="0" smtClean="0"/>
              <a:t>:</a:t>
            </a:r>
          </a:p>
          <a:p>
            <a:pPr lvl="1">
              <a:lnSpc>
                <a:spcPct val="140000"/>
              </a:lnSpc>
            </a:pPr>
            <a:r>
              <a:rPr lang="en-US" sz="1800" dirty="0" smtClean="0"/>
              <a:t>Backup of files</a:t>
            </a:r>
          </a:p>
          <a:p>
            <a:pPr lvl="1">
              <a:lnSpc>
                <a:spcPct val="140000"/>
              </a:lnSpc>
            </a:pPr>
            <a:r>
              <a:rPr lang="en-US" sz="1800" dirty="0" smtClean="0"/>
              <a:t>Visual interface for navigating repos</a:t>
            </a:r>
          </a:p>
          <a:p>
            <a:pPr lvl="1">
              <a:lnSpc>
                <a:spcPct val="140000"/>
              </a:lnSpc>
            </a:pPr>
            <a:r>
              <a:rPr lang="en-US" sz="1800" dirty="0" smtClean="0"/>
              <a:t>Makes repo collaboration easy</a:t>
            </a:r>
          </a:p>
          <a:p>
            <a:pPr>
              <a:lnSpc>
                <a:spcPct val="140000"/>
              </a:lnSpc>
            </a:pPr>
            <a:r>
              <a:rPr lang="en-US" sz="1800" dirty="0" err="1" smtClean="0"/>
              <a:t>GitHub</a:t>
            </a:r>
            <a:r>
              <a:rPr lang="en-US" sz="1800" dirty="0" smtClean="0"/>
              <a:t> </a:t>
            </a:r>
            <a:r>
              <a:rPr lang="en-US" sz="1800" dirty="0" smtClean="0"/>
              <a:t>is just </a:t>
            </a:r>
            <a:r>
              <a:rPr lang="en-US" sz="1800" dirty="0" smtClean="0"/>
              <a:t>“</a:t>
            </a:r>
            <a:r>
              <a:rPr lang="en-US" sz="1800" dirty="0" err="1" smtClean="0"/>
              <a:t>Dropbox</a:t>
            </a:r>
            <a:r>
              <a:rPr lang="en-US" sz="1800" dirty="0" smtClean="0"/>
              <a:t> </a:t>
            </a:r>
            <a:r>
              <a:rPr lang="en-US" sz="1800" dirty="0" smtClean="0"/>
              <a:t>for </a:t>
            </a:r>
            <a:r>
              <a:rPr lang="en-US" sz="1800" dirty="0" err="1" smtClean="0"/>
              <a:t>Git</a:t>
            </a:r>
            <a:r>
              <a:rPr lang="en-US" sz="1800" dirty="0" smtClean="0"/>
              <a:t>”</a:t>
            </a:r>
          </a:p>
          <a:p>
            <a:pPr>
              <a:lnSpc>
                <a:spcPct val="140000"/>
              </a:lnSpc>
            </a:pPr>
            <a:r>
              <a:rPr lang="en-US" sz="1800" u="sng" dirty="0" smtClean="0"/>
              <a:t>Note:</a:t>
            </a:r>
            <a:r>
              <a:rPr lang="en-US" sz="1800" dirty="0" smtClean="0"/>
              <a:t> </a:t>
            </a:r>
            <a:r>
              <a:rPr lang="en-US" sz="1800" dirty="0" err="1" smtClean="0"/>
              <a:t>Git</a:t>
            </a:r>
            <a:r>
              <a:rPr lang="en-US" sz="1800" dirty="0" smtClean="0"/>
              <a:t> does not require </a:t>
            </a:r>
            <a:r>
              <a:rPr lang="en-US" sz="1800" dirty="0" err="1" smtClean="0"/>
              <a:t>GitHub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04114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general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37" y="1066800"/>
            <a:ext cx="8686800" cy="4229100"/>
          </a:xfrm>
        </p:spPr>
        <p:txBody>
          <a:bodyPr>
            <a:noAutofit/>
          </a:bodyPr>
          <a:lstStyle/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sz="1600" u="sng" dirty="0" smtClean="0"/>
              <a:t>Clone</a:t>
            </a:r>
            <a:r>
              <a:rPr lang="en-US" sz="1600" dirty="0" smtClean="0"/>
              <a:t> (download) </a:t>
            </a:r>
            <a:r>
              <a:rPr lang="en-US" sz="1600" dirty="0" smtClean="0"/>
              <a:t>an existing </a:t>
            </a:r>
            <a:r>
              <a:rPr lang="en-US" sz="1600" dirty="0" err="1" smtClean="0"/>
              <a:t>GitHub</a:t>
            </a:r>
            <a:r>
              <a:rPr lang="en-US" sz="1600" dirty="0" smtClean="0"/>
              <a:t> </a:t>
            </a:r>
            <a:r>
              <a:rPr lang="en-US" sz="1600" dirty="0" smtClean="0"/>
              <a:t>repo to your </a:t>
            </a:r>
            <a:r>
              <a:rPr lang="en-US" sz="1600" dirty="0" smtClean="0"/>
              <a:t>computer (first time only)</a:t>
            </a:r>
            <a:br>
              <a:rPr lang="en-US" sz="1600" dirty="0" smtClean="0"/>
            </a:br>
            <a:r>
              <a:rPr lang="en-US" sz="1600" dirty="0" smtClean="0">
                <a:solidFill>
                  <a:srgbClr val="FF0000"/>
                </a:solidFill>
              </a:rPr>
              <a:t>      </a:t>
            </a:r>
            <a:r>
              <a:rPr lang="en-US" sz="1200" dirty="0" err="1" smtClean="0">
                <a:solidFill>
                  <a:srgbClr val="FF0000"/>
                </a:solidFill>
                <a:latin typeface="Courier"/>
                <a:cs typeface="Courier"/>
              </a:rPr>
              <a:t>git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 clone &lt;repository </a:t>
            </a:r>
            <a:r>
              <a:rPr lang="en-US" sz="1200" dirty="0" err="1" smtClean="0">
                <a:solidFill>
                  <a:srgbClr val="FF0000"/>
                </a:solidFill>
                <a:latin typeface="Courier"/>
                <a:cs typeface="Courier"/>
              </a:rPr>
              <a:t>url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&gt;</a:t>
            </a:r>
            <a:endParaRPr lang="en-US" sz="1600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sz="1600" dirty="0" smtClean="0"/>
              <a:t>Make some file changes </a:t>
            </a:r>
            <a:r>
              <a:rPr lang="en-US" sz="1600" dirty="0" smtClean="0"/>
              <a:t>locally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sz="1600" dirty="0" smtClean="0"/>
              <a:t>Tell </a:t>
            </a:r>
            <a:r>
              <a:rPr lang="en-US" sz="1600" dirty="0" err="1" smtClean="0"/>
              <a:t>git</a:t>
            </a:r>
            <a:r>
              <a:rPr lang="en-US" sz="1600" dirty="0" smtClean="0"/>
              <a:t> to add changes: </a:t>
            </a:r>
            <a:br>
              <a:rPr lang="en-US" sz="1600" dirty="0" smtClean="0"/>
            </a:br>
            <a:r>
              <a:rPr lang="en-US" sz="1600" dirty="0" smtClean="0">
                <a:solidFill>
                  <a:srgbClr val="FF0000"/>
                </a:solidFill>
              </a:rPr>
              <a:t>      </a:t>
            </a:r>
            <a:r>
              <a:rPr lang="en-US" sz="1400" dirty="0" err="1" smtClean="0">
                <a:solidFill>
                  <a:srgbClr val="FF0000"/>
                </a:solidFill>
                <a:latin typeface="Courier"/>
                <a:cs typeface="Courier"/>
              </a:rPr>
              <a:t>git</a:t>
            </a:r>
            <a:r>
              <a:rPr lang="en-US" sz="1400" dirty="0" smtClean="0">
                <a:solidFill>
                  <a:srgbClr val="FF0000"/>
                </a:solidFill>
                <a:latin typeface="Courier"/>
                <a:cs typeface="Courier"/>
              </a:rPr>
              <a:t> add &lt;local path or filename&gt;</a:t>
            </a:r>
            <a:endParaRPr lang="en-US" sz="1400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sz="1600" dirty="0" smtClean="0"/>
              <a:t>Save those changes locally </a:t>
            </a:r>
            <a:r>
              <a:rPr lang="en-US" sz="1600" dirty="0" smtClean="0"/>
              <a:t>by “</a:t>
            </a:r>
            <a:r>
              <a:rPr lang="en-US" sz="1600" u="sng" dirty="0" smtClean="0"/>
              <a:t>committing</a:t>
            </a:r>
            <a:r>
              <a:rPr lang="en-US" sz="1600" dirty="0" smtClean="0"/>
              <a:t>”</a:t>
            </a:r>
            <a:br>
              <a:rPr lang="en-US" sz="1600" dirty="0" smtClean="0"/>
            </a:br>
            <a:r>
              <a:rPr lang="en-US" sz="1400" dirty="0" smtClean="0">
                <a:solidFill>
                  <a:srgbClr val="FF0000"/>
                </a:solidFill>
                <a:latin typeface="Courier"/>
                <a:cs typeface="Courier"/>
              </a:rPr>
              <a:t>   </a:t>
            </a:r>
            <a:r>
              <a:rPr lang="en-US" sz="1400" dirty="0" err="1" smtClean="0">
                <a:solidFill>
                  <a:srgbClr val="FF0000"/>
                </a:solidFill>
                <a:latin typeface="Courier"/>
                <a:cs typeface="Courier"/>
              </a:rPr>
              <a:t>git</a:t>
            </a:r>
            <a:r>
              <a:rPr lang="en-US" sz="1400" dirty="0" smtClean="0">
                <a:solidFill>
                  <a:srgbClr val="FF0000"/>
                </a:solidFill>
                <a:latin typeface="Courier"/>
                <a:cs typeface="Courier"/>
              </a:rPr>
              <a:t> commit –m ‘commit message’</a:t>
            </a:r>
            <a:endParaRPr lang="en-US" sz="1600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sz="1600" dirty="0" smtClean="0"/>
              <a:t>Update </a:t>
            </a:r>
            <a:r>
              <a:rPr lang="en-US" sz="1600" dirty="0" smtClean="0"/>
              <a:t>your </a:t>
            </a:r>
            <a:r>
              <a:rPr lang="en-US" sz="1600" dirty="0" err="1" smtClean="0"/>
              <a:t>GitHub</a:t>
            </a:r>
            <a:r>
              <a:rPr lang="en-US" sz="1600" dirty="0" smtClean="0"/>
              <a:t> repo with those </a:t>
            </a:r>
            <a:r>
              <a:rPr lang="en-US" sz="1600" dirty="0" smtClean="0"/>
              <a:t>changes: </a:t>
            </a:r>
            <a:br>
              <a:rPr lang="en-US" sz="1600" dirty="0" smtClean="0"/>
            </a:br>
            <a:r>
              <a:rPr lang="en-US" sz="1600" dirty="0" smtClean="0">
                <a:solidFill>
                  <a:srgbClr val="FF0000"/>
                </a:solidFill>
              </a:rPr>
              <a:t>       </a:t>
            </a:r>
            <a:r>
              <a:rPr lang="en-US" sz="1400" dirty="0" err="1" smtClean="0">
                <a:solidFill>
                  <a:srgbClr val="FF0000"/>
                </a:solidFill>
                <a:latin typeface="Courier"/>
                <a:cs typeface="Courier"/>
              </a:rPr>
              <a:t>git</a:t>
            </a:r>
            <a:r>
              <a:rPr lang="en-US" sz="1400" dirty="0" smtClean="0">
                <a:solidFill>
                  <a:srgbClr val="FF0000"/>
                </a:solidFill>
                <a:latin typeface="Courier"/>
                <a:cs typeface="Courier"/>
              </a:rPr>
              <a:t> push origin master</a:t>
            </a:r>
            <a:r>
              <a:rPr lang="en-US" sz="1400" i="1" dirty="0" smtClean="0">
                <a:solidFill>
                  <a:srgbClr val="FF0000"/>
                </a:solidFill>
                <a:latin typeface="Courier"/>
                <a:cs typeface="Courier"/>
              </a:rPr>
              <a:t/>
            </a:r>
            <a:br>
              <a:rPr lang="en-US" sz="1400" i="1" dirty="0" smtClean="0">
                <a:solidFill>
                  <a:srgbClr val="FF0000"/>
                </a:solidFill>
                <a:latin typeface="Courier"/>
                <a:cs typeface="Courier"/>
              </a:rPr>
            </a:br>
            <a:r>
              <a:rPr lang="en-US" sz="1600" i="1" dirty="0" smtClean="0"/>
              <a:t>   </a:t>
            </a:r>
            <a:r>
              <a:rPr lang="en-US" sz="1600" i="1" dirty="0" smtClean="0">
                <a:solidFill>
                  <a:schemeClr val="bg2">
                    <a:lumMod val="75000"/>
                  </a:schemeClr>
                </a:solidFill>
              </a:rPr>
              <a:t>Suppose you come back to the code some time later…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600" dirty="0" smtClean="0"/>
              <a:t>6.    </a:t>
            </a:r>
            <a:r>
              <a:rPr lang="en-US" sz="1600" dirty="0" smtClean="0"/>
              <a:t>Pull and merge updates that may have been committed by other collaborators</a:t>
            </a:r>
            <a:br>
              <a:rPr lang="en-US" sz="1600" dirty="0" smtClean="0"/>
            </a:br>
            <a:r>
              <a:rPr lang="en-US" sz="1600" dirty="0" smtClean="0">
                <a:solidFill>
                  <a:srgbClr val="FF0000"/>
                </a:solidFill>
              </a:rPr>
              <a:t>               </a:t>
            </a:r>
            <a:r>
              <a:rPr lang="en-US" sz="1400" dirty="0" err="1" smtClean="0">
                <a:solidFill>
                  <a:srgbClr val="FF0000"/>
                </a:solidFill>
                <a:latin typeface="Courier"/>
                <a:cs typeface="Courier"/>
              </a:rPr>
              <a:t>git</a:t>
            </a:r>
            <a:r>
              <a:rPr lang="en-US" sz="1400" dirty="0" smtClean="0">
                <a:solidFill>
                  <a:srgbClr val="FF0000"/>
                </a:solidFill>
                <a:latin typeface="Courier"/>
                <a:cs typeface="Courier"/>
              </a:rPr>
              <a:t> pull</a:t>
            </a:r>
            <a:endParaRPr lang="en-US" sz="1400" dirty="0" smtClean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16" name="Curved Down Arrow 15"/>
          <p:cNvSpPr/>
          <p:nvPr/>
        </p:nvSpPr>
        <p:spPr bwMode="auto">
          <a:xfrm rot="16200000">
            <a:off x="-1117869" y="2941908"/>
            <a:ext cx="2971802" cy="516987"/>
          </a:xfrm>
          <a:prstGeom prst="curvedDownArrow">
            <a:avLst>
              <a:gd name="adj1" fmla="val 25000"/>
              <a:gd name="adj2" fmla="val 59238"/>
              <a:gd name="adj3" fmla="val 25000"/>
            </a:avLst>
          </a:prstGeom>
          <a:solidFill>
            <a:srgbClr val="008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solidFill>
                  <a:srgbClr val="008000"/>
                </a:solidFill>
              </a:ln>
              <a:solidFill>
                <a:srgbClr val="008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-217009" y="3060633"/>
            <a:ext cx="120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Repeat 2-6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91106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ga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10252</TotalTime>
  <Pages>0</Pages>
  <Words>1285</Words>
  <Characters>0</Characters>
  <Application>Microsoft Macintosh PowerPoint</Application>
  <PresentationFormat>Custom</PresentationFormat>
  <Lines>0</Lines>
  <Paragraphs>269</Paragraphs>
  <Slides>31</Slides>
  <Notes>19</Notes>
  <HiddenSlides>6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Default Theme</vt:lpstr>
      <vt:lpstr>Agenda</vt:lpstr>
      <vt:lpstr>ga</vt:lpstr>
      <vt:lpstr>1_Agenda</vt:lpstr>
      <vt:lpstr>INTRO to DATA SCIENCE Lecture 2: Data science in python</vt:lpstr>
      <vt:lpstr>- office hours - syllabus updates - Evaluation - Projects!</vt:lpstr>
      <vt:lpstr>Last lecture: - course logistics - what is data science? - the general workflow - basic git and command line - assignment: accessing the python environment</vt:lpstr>
      <vt:lpstr>I. review of git, github, and basic command line intermission iI. Getting started with the python data toolset </vt:lpstr>
      <vt:lpstr>I. Working with Git (and github (and the basic command line))</vt:lpstr>
      <vt:lpstr>Why learn version control?</vt:lpstr>
      <vt:lpstr>What is Git?</vt:lpstr>
      <vt:lpstr>What is GitHub?</vt:lpstr>
      <vt:lpstr>The general workflow</vt:lpstr>
      <vt:lpstr>II. Contributing on GitHub</vt:lpstr>
      <vt:lpstr>Forking a repo on GitHub</vt:lpstr>
      <vt:lpstr>GitHub flow for contributing</vt:lpstr>
      <vt:lpstr>Contribute to DAT20-students</vt:lpstr>
      <vt:lpstr>GitHub flow for syncing a fork</vt:lpstr>
      <vt:lpstr>Sync your “DAT_20_NYC” fork</vt:lpstr>
      <vt:lpstr>Recipe for submitting homework</vt:lpstr>
      <vt:lpstr>BASIC MARKDOWN</vt:lpstr>
      <vt:lpstr>III. Hello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DISCUSSION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A E</cp:lastModifiedBy>
  <cp:revision>983</cp:revision>
  <dcterms:modified xsi:type="dcterms:W3CDTF">2015-03-15T03:02:49Z</dcterms:modified>
</cp:coreProperties>
</file>